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44" r:id="rId3"/>
    <p:sldId id="258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345" r:id="rId12"/>
    <p:sldId id="290" r:id="rId13"/>
    <p:sldId id="291" r:id="rId14"/>
    <p:sldId id="292" r:id="rId15"/>
    <p:sldId id="294" r:id="rId16"/>
    <p:sldId id="293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4" r:id="rId32"/>
    <p:sldId id="282" r:id="rId33"/>
    <p:sldId id="283" r:id="rId34"/>
    <p:sldId id="285" r:id="rId35"/>
    <p:sldId id="288" r:id="rId36"/>
    <p:sldId id="286" r:id="rId37"/>
    <p:sldId id="287" r:id="rId38"/>
    <p:sldId id="295" r:id="rId39"/>
    <p:sldId id="296" r:id="rId40"/>
    <p:sldId id="297" r:id="rId41"/>
    <p:sldId id="298" r:id="rId42"/>
    <p:sldId id="300" r:id="rId43"/>
    <p:sldId id="301" r:id="rId44"/>
    <p:sldId id="302" r:id="rId45"/>
    <p:sldId id="304" r:id="rId46"/>
    <p:sldId id="303" r:id="rId47"/>
    <p:sldId id="305" r:id="rId48"/>
    <p:sldId id="306" r:id="rId49"/>
    <p:sldId id="318" r:id="rId50"/>
    <p:sldId id="319" r:id="rId51"/>
    <p:sldId id="320" r:id="rId52"/>
    <p:sldId id="321" r:id="rId53"/>
    <p:sldId id="322" r:id="rId54"/>
    <p:sldId id="307" r:id="rId55"/>
    <p:sldId id="323" r:id="rId56"/>
    <p:sldId id="324" r:id="rId57"/>
    <p:sldId id="325" r:id="rId58"/>
    <p:sldId id="308" r:id="rId59"/>
    <p:sldId id="342" r:id="rId60"/>
    <p:sldId id="343" r:id="rId61"/>
    <p:sldId id="309" r:id="rId62"/>
    <p:sldId id="326" r:id="rId63"/>
    <p:sldId id="327" r:id="rId64"/>
    <p:sldId id="310" r:id="rId65"/>
    <p:sldId id="346" r:id="rId66"/>
    <p:sldId id="347" r:id="rId67"/>
    <p:sldId id="348" r:id="rId68"/>
    <p:sldId id="341" r:id="rId69"/>
    <p:sldId id="311" r:id="rId70"/>
    <p:sldId id="328" r:id="rId71"/>
    <p:sldId id="329" r:id="rId72"/>
    <p:sldId id="312" r:id="rId73"/>
    <p:sldId id="330" r:id="rId74"/>
    <p:sldId id="331" r:id="rId75"/>
    <p:sldId id="313" r:id="rId76"/>
    <p:sldId id="332" r:id="rId77"/>
    <p:sldId id="333" r:id="rId78"/>
    <p:sldId id="334" r:id="rId79"/>
    <p:sldId id="314" r:id="rId80"/>
    <p:sldId id="336" r:id="rId81"/>
    <p:sldId id="337" r:id="rId82"/>
    <p:sldId id="338" r:id="rId83"/>
    <p:sldId id="339" r:id="rId84"/>
    <p:sldId id="335" r:id="rId85"/>
    <p:sldId id="315" r:id="rId86"/>
    <p:sldId id="349" r:id="rId87"/>
    <p:sldId id="350" r:id="rId88"/>
    <p:sldId id="352" r:id="rId89"/>
    <p:sldId id="353" r:id="rId90"/>
    <p:sldId id="354" r:id="rId91"/>
    <p:sldId id="316" r:id="rId92"/>
    <p:sldId id="355" r:id="rId93"/>
    <p:sldId id="356" r:id="rId94"/>
    <p:sldId id="357" r:id="rId95"/>
    <p:sldId id="358" r:id="rId96"/>
    <p:sldId id="317" r:id="rId97"/>
    <p:sldId id="359" r:id="rId98"/>
    <p:sldId id="360" r:id="rId99"/>
    <p:sldId id="361" r:id="rId100"/>
    <p:sldId id="340" r:id="rId101"/>
  </p:sldIdLst>
  <p:sldSz cx="12192000" cy="6858000"/>
  <p:notesSz cx="6858000" cy="9144000"/>
  <p:custDataLst>
    <p:tags r:id="rId10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716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02"/>
    <p:restoredTop sz="94664"/>
  </p:normalViewPr>
  <p:slideViewPr>
    <p:cSldViewPr snapToGrid="0" snapToObjects="1">
      <p:cViewPr varScale="1">
        <p:scale>
          <a:sx n="71" d="100"/>
          <a:sy n="71" d="100"/>
        </p:scale>
        <p:origin x="8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tags" Target="tags/tag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gif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f>
</file>

<file path=ppt/media/image28.png>
</file>

<file path=ppt/media/image29.tiff>
</file>

<file path=ppt/media/image3.png>
</file>

<file path=ppt/media/image30.tiff>
</file>

<file path=ppt/media/image31.tiff>
</file>

<file path=ppt/media/image32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096B62-9AF6-5B48-B46F-BFAE1F5048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1C880C3-E368-6043-98DC-0ACAEA41B1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284B0F9-7302-E044-B661-123247BF5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D2FE963-C7C1-E54E-A32B-C631AE7C0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02379AA-CC8F-E24B-8BFD-C4D2283CA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09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687414-FAFA-F74E-9A62-C8EE3C31E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AB5818B-F5B8-FF4B-9F9C-0DE26B933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0C05F99-B6B3-9744-B74A-0EC8D77D4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CB0C97A-D990-AA4C-A43F-1021E8308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3AB5F68-2422-E447-A1A1-E589BF811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747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F39A259-DB13-D642-B29E-0D8BB82169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BEBDD4E-9D2A-1442-BF5E-EE3FA7490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8FE0124-6B4E-624C-AB75-8C69EEDC0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9A7CA1F-AE8F-3D4C-ADDD-E75FA661E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A7ABE6-47E7-484E-92AE-6A1B46B67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396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222CF0-299B-4F43-9BB3-7506F3201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B67B830-F195-1F4B-B283-575CD4B5E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E27FE59-D445-9E47-BA8C-6BB43EAD6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AB2FD33-4016-704A-ACC9-3ABEEA086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5A60AA2-45D8-6D4B-91F2-3FF98E85E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959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96258E-E8EA-C846-8D36-0F43ABB5C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2DDB3DB-5A2C-1048-A8C3-3DCC7F171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FF74C1C-1362-6B4D-8585-1B723EC99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CADB1BA-AD0B-7E4D-A0D9-CCDD9300F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F07AC7A-5DAC-FD4B-BB64-E3B6942A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38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D760EE-7270-BD4F-AEFE-E676BCBF4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46AEAE-14F6-1141-A8F5-BCCF1B5F0F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037C5E1-8E73-454C-BCA7-DE39810B3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9993A07-EA34-5B4C-A2AA-595BAF65E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5FEFE98-D900-A247-AFEE-03C290EED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9A9DF5B-CF59-6943-8F83-96F26D2B0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48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25A685-5EB1-0F41-BCA4-D87660B8A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9647863-4750-5C4E-80C7-0CAA27AFF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CE4904B-B29F-454A-9010-853A06DB2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C7555D0-DFAE-CD47-ABCA-34CCE73AB9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37B24AB-4135-A742-BADF-6270A45955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E9EA5B0E-3A78-FD48-A2B6-66C8F303D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5BE6B77-F67A-7F49-88BB-E2EDD5F3C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E78FFD31-7D74-4043-94CF-9479BF68D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414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D833F1-3DC0-004E-B458-3F17FDEBB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80C9CE2-0ECF-5F4A-893B-D71490088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346701B-D4EE-4A4B-A0F3-63964019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3C62C76-C2DA-7E4A-97DE-79A191C25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759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A39E583-D66C-FB41-88EF-FC72C84E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D9CFD79-E6CB-8E46-B3C8-7B87B3AAF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E3D0A6F-C970-6343-BB77-766AF45B0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39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1224E3-7796-4D43-A169-60B82F2B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A8FC73-84B2-1D4E-AD3A-E9B189BB9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108AE74-56A4-6D4E-9DC8-8DF993896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9C01791-9F06-5E4F-BCE9-AA523C74A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72FD634-15F7-274A-B7BE-DD98D33F1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3FC1935-AC39-2F44-970B-60BD0616B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076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F2D01-0CA5-2541-AD47-F1FB9547F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CEA801A-E661-C24F-B083-023DB77E6B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781747F-A5BE-CB48-B9FF-833CC6D4E0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88ECEDB-88DF-7F4F-A1E0-BB123C509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D44757A-87B4-9D42-BD91-9C86E465E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711FCC6-989B-5A4E-AE63-84CC3BCB3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927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5CFE0A2-93DC-1940-81D3-72DA881DC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7768B4B-0C88-5C40-B781-20EBAF262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EE29F1-177E-9D47-949D-AC02B1A8F5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8D1B5-9DAD-A64C-8475-81B3A67B0C9F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151A3FD-966E-8D4F-B581-8A338BCAC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CF8266C-01E6-B240-9B1C-E894BAAD1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A55E8-A456-FB4B-AFED-90AF81564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39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1.gif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7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4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7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5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7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6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7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7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7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8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image" Target="../media/image17.png"/><Relationship Id="rId2" Type="http://schemas.openxmlformats.org/officeDocument/2006/relationships/tags" Target="../tags/tag13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9.bin"/><Relationship Id="rId4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7" Type="http://schemas.openxmlformats.org/officeDocument/2006/relationships/image" Target="../media/image26.png"/><Relationship Id="rId2" Type="http://schemas.openxmlformats.org/officeDocument/2006/relationships/tags" Target="../tags/tag15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0.bin"/><Relationship Id="rId4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7" Type="http://schemas.openxmlformats.org/officeDocument/2006/relationships/image" Target="../media/image26.png"/><Relationship Id="rId2" Type="http://schemas.openxmlformats.org/officeDocument/2006/relationships/tags" Target="../tags/tag1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1.bin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7" Type="http://schemas.openxmlformats.org/officeDocument/2006/relationships/image" Target="../media/image26.png"/><Relationship Id="rId2" Type="http://schemas.openxmlformats.org/officeDocument/2006/relationships/tags" Target="../tags/tag19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2.bin"/><Relationship Id="rId4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1.gif"/><Relationship Id="rId2" Type="http://schemas.openxmlformats.org/officeDocument/2006/relationships/tags" Target="../tags/tag21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3.bin"/><Relationship Id="rId4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3.bin"/><Relationship Id="rId4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5BAD4729-0CE6-5A4B-A1FF-9079573D7D21}"/>
              </a:ext>
            </a:extLst>
          </p:cNvPr>
          <p:cNvSpPr/>
          <p:nvPr/>
        </p:nvSpPr>
        <p:spPr>
          <a:xfrm>
            <a:off x="-152400" y="-149994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35E936-A42B-7244-A2D9-04DE0B0CC0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6025"/>
            <a:ext cx="9144000" cy="2387600"/>
          </a:xfrm>
        </p:spPr>
        <p:txBody>
          <a:bodyPr/>
          <a:lstStyle/>
          <a:p>
            <a:r>
              <a:rPr lang="es-ES" dirty="0"/>
              <a:t>CRIPTOGRAFÍA Y LA CLASE UP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E73ADB9-589F-6845-913C-9DD0A7AFFF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95409"/>
            <a:ext cx="9144000" cy="1655762"/>
          </a:xfrm>
        </p:spPr>
        <p:txBody>
          <a:bodyPr/>
          <a:lstStyle/>
          <a:p>
            <a:r>
              <a:rPr lang="es-ES" dirty="0"/>
              <a:t>Eduardo Hidalgo García 117036</a:t>
            </a:r>
          </a:p>
          <a:p>
            <a:r>
              <a:rPr lang="es-ES" dirty="0"/>
              <a:t>Bernardo García Bulle Bueno 130901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477900BD-F5CB-6C4D-A7C1-E323EC55E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808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27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B5AD14-56B0-EA4F-995C-71F1E4B48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Si puedes mandar </a:t>
            </a:r>
            <a:r>
              <a:rPr lang="es-ES" i="1" dirty="0"/>
              <a:t>e</a:t>
            </a:r>
            <a:r>
              <a:rPr lang="es-ES" dirty="0"/>
              <a:t> secretamente</a:t>
            </a:r>
          </a:p>
          <a:p>
            <a:r>
              <a:rPr lang="es-ES" i="1" dirty="0"/>
              <a:t>e</a:t>
            </a:r>
            <a:r>
              <a:rPr lang="es-ES" dirty="0"/>
              <a:t> tiene la misma longitud que x</a:t>
            </a:r>
          </a:p>
          <a:p>
            <a:endParaRPr lang="es-ES" i="1" dirty="0"/>
          </a:p>
          <a:p>
            <a:pPr marL="0" indent="0">
              <a:buNone/>
            </a:pPr>
            <a:r>
              <a:rPr lang="es-ES" i="1" dirty="0"/>
              <a:t>=&gt; </a:t>
            </a:r>
            <a:r>
              <a:rPr lang="es-ES" dirty="0"/>
              <a:t>Mejor manda </a:t>
            </a:r>
            <a:r>
              <a:rPr lang="es-ES" i="1" dirty="0"/>
              <a:t>x</a:t>
            </a:r>
            <a:r>
              <a:rPr lang="es-ES" dirty="0"/>
              <a:t> secretamente</a:t>
            </a:r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3A74112-B73A-5E4C-BA53-D2BDF7734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906" y="-1"/>
            <a:ext cx="5056094" cy="688674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F82EB9B-2F6E-6142-A163-7D09F783E234}"/>
              </a:ext>
            </a:extLst>
          </p:cNvPr>
          <p:cNvSpPr/>
          <p:nvPr/>
        </p:nvSpPr>
        <p:spPr>
          <a:xfrm>
            <a:off x="602049" y="2985247"/>
            <a:ext cx="6031832" cy="22375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50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45EF2A1-ADC5-5A4C-AC06-B23B8598B2EF}"/>
              </a:ext>
            </a:extLst>
          </p:cNvPr>
          <p:cNvSpPr/>
          <p:nvPr/>
        </p:nvSpPr>
        <p:spPr>
          <a:xfrm>
            <a:off x="-124564" y="2084501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FF1E7B-61CA-6243-90EC-69EE69584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937477D-0F2D-FA4A-8102-DEB0E8CB7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29881EDD-6EF9-5846-8891-7EA791D4E025}"/>
              </a:ext>
            </a:extLst>
          </p:cNvPr>
          <p:cNvSpPr txBox="1">
            <a:spLocks/>
          </p:cNvSpPr>
          <p:nvPr/>
        </p:nvSpPr>
        <p:spPr>
          <a:xfrm>
            <a:off x="677778" y="47009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D1506FE-5D68-9946-A061-FFEC9E33DE9A}"/>
              </a:ext>
            </a:extLst>
          </p:cNvPr>
          <p:cNvSpPr/>
          <p:nvPr/>
        </p:nvSpPr>
        <p:spPr>
          <a:xfrm>
            <a:off x="-142493" y="4017191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1E9DB4B-471E-6846-8CFA-D26CD0A16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422" y="4017191"/>
            <a:ext cx="12516530" cy="250330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xmlns="" id="{627ACFC0-ED85-384B-AF92-249956B274FF}"/>
              </a:ext>
            </a:extLst>
          </p:cNvPr>
          <p:cNvSpPr txBox="1">
            <a:spLocks/>
          </p:cNvSpPr>
          <p:nvPr/>
        </p:nvSpPr>
        <p:spPr>
          <a:xfrm>
            <a:off x="695707" y="68371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E7570BE-9FF4-AD4D-8C05-B406A521EA1B}"/>
              </a:ext>
            </a:extLst>
          </p:cNvPr>
          <p:cNvSpPr/>
          <p:nvPr/>
        </p:nvSpPr>
        <p:spPr>
          <a:xfrm>
            <a:off x="-124564" y="0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9F59E99-65F2-3046-98BB-26F3C3E69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93" y="0"/>
            <a:ext cx="12516530" cy="2503306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xmlns="" id="{CC1270AE-56E7-3341-8283-FB5AD5AFB16F}"/>
              </a:ext>
            </a:extLst>
          </p:cNvPr>
          <p:cNvSpPr txBox="1">
            <a:spLocks/>
          </p:cNvSpPr>
          <p:nvPr/>
        </p:nvSpPr>
        <p:spPr>
          <a:xfrm>
            <a:off x="998622" y="27038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dirty="0">
                <a:solidFill>
                  <a:srgbClr val="92D050"/>
                </a:solidFill>
              </a:rPr>
              <a:t>¡Gracias!</a:t>
            </a:r>
            <a:endParaRPr lang="en-US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00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B5AD14-56B0-EA4F-995C-71F1E4B48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Si puedes mandar </a:t>
            </a:r>
            <a:r>
              <a:rPr lang="es-ES" i="1" dirty="0"/>
              <a:t>e</a:t>
            </a:r>
            <a:r>
              <a:rPr lang="es-ES" dirty="0"/>
              <a:t> secretamente</a:t>
            </a:r>
          </a:p>
          <a:p>
            <a:r>
              <a:rPr lang="es-ES" i="1" dirty="0"/>
              <a:t>e</a:t>
            </a:r>
            <a:r>
              <a:rPr lang="es-ES" dirty="0"/>
              <a:t> tiene la misma longitud que x</a:t>
            </a:r>
          </a:p>
          <a:p>
            <a:endParaRPr lang="es-ES" i="1" dirty="0"/>
          </a:p>
          <a:p>
            <a:pPr marL="0" indent="0">
              <a:buNone/>
            </a:pPr>
            <a:r>
              <a:rPr lang="es-ES" i="1" dirty="0"/>
              <a:t>=&gt; </a:t>
            </a:r>
            <a:r>
              <a:rPr lang="es-ES" dirty="0"/>
              <a:t>Mejor manda </a:t>
            </a:r>
            <a:r>
              <a:rPr lang="es-ES" i="1" dirty="0"/>
              <a:t>x</a:t>
            </a:r>
            <a:r>
              <a:rPr lang="es-ES" dirty="0"/>
              <a:t> secretamente</a:t>
            </a:r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3A74112-B73A-5E4C-BA53-D2BDF7734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906" y="-1"/>
            <a:ext cx="5056094" cy="688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362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DE77CF-FDE3-AA4B-8CED-3FAD25BE2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Criptografía antes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BC7023FA-16B6-C94F-BAAB-139973807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6422" y="1348253"/>
            <a:ext cx="1522336" cy="23147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585EE4D-C6BC-C842-856F-C62A77E07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6327" y="1843088"/>
            <a:ext cx="3949700" cy="3924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FAD25005-751A-F841-B127-76B4576B07A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177" y="5173102"/>
            <a:ext cx="1412648" cy="14933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AE9D0CD-5D8D-D943-BF51-107E5C1EF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780" y="3154549"/>
            <a:ext cx="1522336" cy="19521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1B58DED-5369-FB4F-8DD5-E04E482DFC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0165" y="4859851"/>
            <a:ext cx="1974850" cy="180662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5AEF7105-9DC3-EA4F-8C47-4891B464CED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134" y="2887501"/>
            <a:ext cx="938624" cy="9922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E6298CC8-C8E8-7E47-A5F2-89C9058F1E4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1951" y="5173102"/>
            <a:ext cx="1412648" cy="14933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3FEC01C9-25FE-AB46-AE7B-9064A5C6B4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33" y="4659405"/>
            <a:ext cx="971858" cy="102739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CF9CBC95-F552-A542-B618-153772A45F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093" y="5173102"/>
            <a:ext cx="1412648" cy="149337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6B499103-C2AF-4947-AACC-851EC58D692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169799">
            <a:off x="2279419" y="5806458"/>
            <a:ext cx="1001170" cy="105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318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DE77CF-FDE3-AA4B-8CED-3FAD25BE2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Criptografía ahora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BC7023FA-16B6-C94F-BAAB-139973807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6422" y="1348253"/>
            <a:ext cx="1522336" cy="23147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585EE4D-C6BC-C842-856F-C62A77E07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6327" y="1843088"/>
            <a:ext cx="3949700" cy="39243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3433FE4-1945-BA48-954C-8FEECC213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715" y="1697481"/>
            <a:ext cx="860612" cy="10518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9EF2292F-B2AD-9D40-B566-4D93A87F4D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715" y="3078745"/>
            <a:ext cx="860612" cy="10518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2595413-E0B4-F448-BB49-9DB046BE66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715" y="4580730"/>
            <a:ext cx="860612" cy="10518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FAD25005-751A-F841-B127-76B4576B07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177" y="5173102"/>
            <a:ext cx="1412648" cy="14933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AE9D0CD-5D8D-D943-BF51-107E5C1EF6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780" y="3154549"/>
            <a:ext cx="1522336" cy="19521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1B58DED-5369-FB4F-8DD5-E04E482DFC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90165" y="4859851"/>
            <a:ext cx="1974850" cy="180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1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DE77CF-FDE3-AA4B-8CED-3FAD25BE2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Criptografía ahora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3433FE4-1945-BA48-954C-8FEECC213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471" y="2551906"/>
            <a:ext cx="1897903" cy="2319659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xmlns="" id="{EAA9228E-FEBF-E048-AF50-EA62F59D2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63871" cy="4351338"/>
          </a:xfrm>
        </p:spPr>
        <p:txBody>
          <a:bodyPr/>
          <a:lstStyle/>
          <a:p>
            <a:r>
              <a:rPr lang="es-ES" dirty="0"/>
              <a:t>Lo importante es que no se pueda inferir la llave con base en el candado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25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DE77CF-FDE3-AA4B-8CED-3FAD25BE2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Criptografía ahora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xmlns="" id="{EAA9228E-FEBF-E048-AF50-EA62F59D2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63871" cy="4351338"/>
          </a:xfrm>
        </p:spPr>
        <p:txBody>
          <a:bodyPr/>
          <a:lstStyle/>
          <a:p>
            <a:r>
              <a:rPr lang="es-ES" dirty="0"/>
              <a:t>Una función que los emisores puedan aplicar a sus mensajes para encriptarlos</a:t>
            </a:r>
          </a:p>
          <a:p>
            <a:endParaRPr lang="es-E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2B51609-28A1-4847-B054-FBF81B532C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177" y="5173102"/>
            <a:ext cx="1412648" cy="149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757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DE77CF-FDE3-AA4B-8CED-3FAD25BE2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Criptografía ahora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xmlns="" id="{EAA9228E-FEBF-E048-AF50-EA62F59D2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63871" cy="4351338"/>
          </a:xfrm>
        </p:spPr>
        <p:txBody>
          <a:bodyPr/>
          <a:lstStyle/>
          <a:p>
            <a:r>
              <a:rPr lang="es-ES" dirty="0"/>
              <a:t>Una función que los emisores puedan aplicar a sus mensajes para encriptarlos</a:t>
            </a:r>
          </a:p>
          <a:p>
            <a:endParaRPr lang="es-ES" dirty="0"/>
          </a:p>
          <a:p>
            <a:r>
              <a:rPr lang="es-ES" dirty="0"/>
              <a:t>Nadie, más que la persona con la llave, puede </a:t>
            </a:r>
            <a:r>
              <a:rPr lang="es-ES" dirty="0" err="1"/>
              <a:t>desencriptarlos</a:t>
            </a:r>
            <a:r>
              <a:rPr lang="es-ES" dirty="0"/>
              <a:t> usando  una función inversa.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1A6DAC9-7A0B-CC45-B40A-9DE305DAC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6327" y="1843088"/>
            <a:ext cx="3949700" cy="3924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2B51609-28A1-4847-B054-FBF81B532C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177" y="5173102"/>
            <a:ext cx="1412648" cy="149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35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DA6182-E4EF-DC44-8B8C-F5340140D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6207" y="311336"/>
            <a:ext cx="10515600" cy="1325563"/>
          </a:xfrm>
        </p:spPr>
        <p:txBody>
          <a:bodyPr/>
          <a:lstStyle/>
          <a:p>
            <a:r>
              <a:rPr lang="es-ES" dirty="0"/>
              <a:t>Par de llave pública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A8F5242-3D1D-354A-B0C9-B42B843C8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74118"/>
            <a:ext cx="5852533" cy="3190688"/>
          </a:xfrm>
          <a:prstGeom prst="rect">
            <a:avLst/>
          </a:prstGeom>
        </p:spPr>
      </p:pic>
      <p:sp>
        <p:nvSpPr>
          <p:cNvPr id="12" name="Cloud Callout 11">
            <a:extLst>
              <a:ext uri="{FF2B5EF4-FFF2-40B4-BE49-F238E27FC236}">
                <a16:creationId xmlns:a16="http://schemas.microsoft.com/office/drawing/2014/main" xmlns="" id="{35FEFA5C-51EA-D44A-BA5D-143817D6E48D}"/>
              </a:ext>
            </a:extLst>
          </p:cNvPr>
          <p:cNvSpPr/>
          <p:nvPr/>
        </p:nvSpPr>
        <p:spPr>
          <a:xfrm>
            <a:off x="7960659" y="1731729"/>
            <a:ext cx="2599765" cy="1864658"/>
          </a:xfrm>
          <a:prstGeom prst="cloudCallout">
            <a:avLst>
              <a:gd name="adj1" fmla="val -113246"/>
              <a:gd name="adj2" fmla="val -3269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0" dirty="0">
                <a:solidFill>
                  <a:schemeClr val="accent2"/>
                </a:solidFill>
              </a:rPr>
              <a:t>d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6" name="Oval Callout 5">
            <a:extLst>
              <a:ext uri="{FF2B5EF4-FFF2-40B4-BE49-F238E27FC236}">
                <a16:creationId xmlns:a16="http://schemas.microsoft.com/office/drawing/2014/main" xmlns="" id="{8033B795-80CB-BB41-A7C9-5FC955029EE4}"/>
              </a:ext>
            </a:extLst>
          </p:cNvPr>
          <p:cNvSpPr/>
          <p:nvPr/>
        </p:nvSpPr>
        <p:spPr>
          <a:xfrm>
            <a:off x="8210961" y="4164806"/>
            <a:ext cx="2403252" cy="1864659"/>
          </a:xfrm>
          <a:prstGeom prst="wedgeEllipseCallout">
            <a:avLst>
              <a:gd name="adj1" fmla="val -146168"/>
              <a:gd name="adj2" fmla="val -12980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0" dirty="0" smtClean="0">
                <a:solidFill>
                  <a:srgbClr val="7030A0"/>
                </a:solidFill>
              </a:rPr>
              <a:t>e</a:t>
            </a:r>
            <a:endParaRPr 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052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DA6182-E4EF-DC44-8B8C-F5340140D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6207" y="311336"/>
            <a:ext cx="10515600" cy="1325563"/>
          </a:xfrm>
        </p:spPr>
        <p:txBody>
          <a:bodyPr/>
          <a:lstStyle/>
          <a:p>
            <a:r>
              <a:rPr lang="es-ES" dirty="0"/>
              <a:t>Par de llave pública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A8F5242-3D1D-354A-B0C9-B42B843C8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74118"/>
            <a:ext cx="5852533" cy="3190688"/>
          </a:xfrm>
          <a:prstGeom prst="rect">
            <a:avLst/>
          </a:prstGeom>
        </p:spPr>
      </p:pic>
      <p:sp>
        <p:nvSpPr>
          <p:cNvPr id="11" name="Oval Callout 10">
            <a:extLst>
              <a:ext uri="{FF2B5EF4-FFF2-40B4-BE49-F238E27FC236}">
                <a16:creationId xmlns:a16="http://schemas.microsoft.com/office/drawing/2014/main" xmlns="" id="{8033B795-80CB-BB41-A7C9-5FC955029EE4}"/>
              </a:ext>
            </a:extLst>
          </p:cNvPr>
          <p:cNvSpPr/>
          <p:nvPr/>
        </p:nvSpPr>
        <p:spPr>
          <a:xfrm>
            <a:off x="8210961" y="4164806"/>
            <a:ext cx="2403252" cy="1864659"/>
          </a:xfrm>
          <a:prstGeom prst="wedgeEllipseCallout">
            <a:avLst>
              <a:gd name="adj1" fmla="val -146168"/>
              <a:gd name="adj2" fmla="val -12980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0" dirty="0" smtClean="0">
                <a:solidFill>
                  <a:srgbClr val="7030A0"/>
                </a:solidFill>
              </a:rPr>
              <a:t>e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2" name="Cloud Callout 11">
            <a:extLst>
              <a:ext uri="{FF2B5EF4-FFF2-40B4-BE49-F238E27FC236}">
                <a16:creationId xmlns:a16="http://schemas.microsoft.com/office/drawing/2014/main" xmlns="" id="{35FEFA5C-51EA-D44A-BA5D-143817D6E48D}"/>
              </a:ext>
            </a:extLst>
          </p:cNvPr>
          <p:cNvSpPr/>
          <p:nvPr/>
        </p:nvSpPr>
        <p:spPr>
          <a:xfrm>
            <a:off x="7960659" y="1731729"/>
            <a:ext cx="2599765" cy="1864658"/>
          </a:xfrm>
          <a:prstGeom prst="cloudCallout">
            <a:avLst>
              <a:gd name="adj1" fmla="val -113246"/>
              <a:gd name="adj2" fmla="val -3269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0" dirty="0">
                <a:solidFill>
                  <a:schemeClr val="accent2"/>
                </a:solidFill>
              </a:rPr>
              <a:t>d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3" name="Up-Down Arrow 12">
            <a:extLst>
              <a:ext uri="{FF2B5EF4-FFF2-40B4-BE49-F238E27FC236}">
                <a16:creationId xmlns:a16="http://schemas.microsoft.com/office/drawing/2014/main" xmlns="" id="{3EB90B2E-37BC-2E48-95E0-89CCDD442A28}"/>
              </a:ext>
            </a:extLst>
          </p:cNvPr>
          <p:cNvSpPr/>
          <p:nvPr/>
        </p:nvSpPr>
        <p:spPr>
          <a:xfrm>
            <a:off x="9054708" y="3270997"/>
            <a:ext cx="672353" cy="1219200"/>
          </a:xfrm>
          <a:prstGeom prst="upDownArrow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96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3BD3C167-923B-8342-8015-A9CF53BCB917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5855874" cy="2872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3200" dirty="0"/>
              <a:t>Sabemos </a:t>
            </a:r>
            <a:r>
              <a:rPr lang="es-ES" sz="3200" i="1" dirty="0"/>
              <a:t>e, 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3200" dirty="0"/>
              <a:t>Queremos adivinar </a:t>
            </a:r>
            <a:r>
              <a:rPr lang="es-ES" sz="3200" i="1" dirty="0"/>
              <a:t>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3020258-9884-7C45-B81F-6316B6C63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6612" y="2943691"/>
            <a:ext cx="5235388" cy="391430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xmlns="" id="{9CE0945F-520C-4E44-8D60-37AED416A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Oval Callout 8">
            <a:extLst>
              <a:ext uri="{FF2B5EF4-FFF2-40B4-BE49-F238E27FC236}">
                <a16:creationId xmlns:a16="http://schemas.microsoft.com/office/drawing/2014/main" xmlns="" id="{B4CA1B65-EB08-3E49-97C2-7930098365FE}"/>
              </a:ext>
            </a:extLst>
          </p:cNvPr>
          <p:cNvSpPr/>
          <p:nvPr/>
        </p:nvSpPr>
        <p:spPr>
          <a:xfrm>
            <a:off x="8485094" y="1559859"/>
            <a:ext cx="2164977" cy="417699"/>
          </a:xfrm>
          <a:prstGeom prst="wedgeEllipseCallout">
            <a:avLst>
              <a:gd name="adj1" fmla="val 6134"/>
              <a:gd name="adj2" fmla="val 746974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¿E(x_1,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69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9585196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400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C5BD3F-48B5-F74B-8EC7-96FD8CECF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867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Criptografía</a:t>
            </a: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Funciones de una sola vía </a:t>
            </a:r>
            <a:b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(OWF)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E576A99-218E-B541-8358-882DAA06F133}"/>
              </a:ext>
            </a:extLst>
          </p:cNvPr>
          <p:cNvSpPr/>
          <p:nvPr/>
        </p:nvSpPr>
        <p:spPr>
          <a:xfrm>
            <a:off x="17929" y="1794962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B99FDBB-B9EB-7943-B482-0C05B89A06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4962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3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AEDDAE-879F-364C-98CF-4F21276D8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E46D21A-938B-AF44-8B18-36BF7D914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7E2C160-6FE2-7B4B-92C9-A5F2E7D68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5278"/>
            <a:ext cx="11510682" cy="4772722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xmlns="" id="{9D658868-FC35-8C41-B3DF-73619ECFCE5F}"/>
              </a:ext>
            </a:extLst>
          </p:cNvPr>
          <p:cNvSpPr/>
          <p:nvPr/>
        </p:nvSpPr>
        <p:spPr>
          <a:xfrm>
            <a:off x="8485094" y="1559859"/>
            <a:ext cx="2164977" cy="417699"/>
          </a:xfrm>
          <a:prstGeom prst="wedgeEllipseCallout">
            <a:avLst>
              <a:gd name="adj1" fmla="val 44229"/>
              <a:gd name="adj2" fmla="val 326316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¿E(x_1,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9" name="Oval Callout 8">
            <a:extLst>
              <a:ext uri="{FF2B5EF4-FFF2-40B4-BE49-F238E27FC236}">
                <a16:creationId xmlns:a16="http://schemas.microsoft.com/office/drawing/2014/main" xmlns="" id="{A44FA315-5F30-FD42-9C20-D3814DDCC6BE}"/>
              </a:ext>
            </a:extLst>
          </p:cNvPr>
          <p:cNvSpPr/>
          <p:nvPr/>
        </p:nvSpPr>
        <p:spPr>
          <a:xfrm>
            <a:off x="7256929" y="257384"/>
            <a:ext cx="2164977" cy="417699"/>
          </a:xfrm>
          <a:prstGeom prst="wedgeEllipseCallout">
            <a:avLst>
              <a:gd name="adj1" fmla="val -70056"/>
              <a:gd name="adj2" fmla="val 781313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¿E(x_3,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11" name="Oval Callout 10">
            <a:extLst>
              <a:ext uri="{FF2B5EF4-FFF2-40B4-BE49-F238E27FC236}">
                <a16:creationId xmlns:a16="http://schemas.microsoft.com/office/drawing/2014/main" xmlns="" id="{4CE65ED4-4540-8041-B04E-471F70E16387}"/>
              </a:ext>
            </a:extLst>
          </p:cNvPr>
          <p:cNvSpPr/>
          <p:nvPr/>
        </p:nvSpPr>
        <p:spPr>
          <a:xfrm>
            <a:off x="2848534" y="592371"/>
            <a:ext cx="2164977" cy="417699"/>
          </a:xfrm>
          <a:prstGeom prst="wedgeEllipseCallout">
            <a:avLst>
              <a:gd name="adj1" fmla="val -75853"/>
              <a:gd name="adj2" fmla="val 652540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¿E(x_4,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80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AEDDAE-879F-364C-98CF-4F21276D8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E46D21A-938B-AF44-8B18-36BF7D914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7E2C160-6FE2-7B4B-92C9-A5F2E7D68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5278"/>
            <a:ext cx="11510682" cy="4772722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xmlns="" id="{9D658868-FC35-8C41-B3DF-73619ECFCE5F}"/>
              </a:ext>
            </a:extLst>
          </p:cNvPr>
          <p:cNvSpPr/>
          <p:nvPr/>
        </p:nvSpPr>
        <p:spPr>
          <a:xfrm>
            <a:off x="8485094" y="1559859"/>
            <a:ext cx="2164977" cy="417699"/>
          </a:xfrm>
          <a:prstGeom prst="wedgeEllipseCallout">
            <a:avLst>
              <a:gd name="adj1" fmla="val 44229"/>
              <a:gd name="adj2" fmla="val 326316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¿E(x_1,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8" name="Oval Callout 7">
            <a:extLst>
              <a:ext uri="{FF2B5EF4-FFF2-40B4-BE49-F238E27FC236}">
                <a16:creationId xmlns:a16="http://schemas.microsoft.com/office/drawing/2014/main" xmlns="" id="{CBDC8ED3-FF39-E642-B8E9-A8B75CE3D30E}"/>
              </a:ext>
            </a:extLst>
          </p:cNvPr>
          <p:cNvSpPr/>
          <p:nvPr/>
        </p:nvSpPr>
        <p:spPr>
          <a:xfrm>
            <a:off x="9188823" y="669972"/>
            <a:ext cx="2164977" cy="417699"/>
          </a:xfrm>
          <a:prstGeom prst="wedgeEllipseCallout">
            <a:avLst>
              <a:gd name="adj1" fmla="val -49353"/>
              <a:gd name="adj2" fmla="val 55810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¿E(x_2,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9" name="Oval Callout 8">
            <a:extLst>
              <a:ext uri="{FF2B5EF4-FFF2-40B4-BE49-F238E27FC236}">
                <a16:creationId xmlns:a16="http://schemas.microsoft.com/office/drawing/2014/main" xmlns="" id="{A44FA315-5F30-FD42-9C20-D3814DDCC6BE}"/>
              </a:ext>
            </a:extLst>
          </p:cNvPr>
          <p:cNvSpPr/>
          <p:nvPr/>
        </p:nvSpPr>
        <p:spPr>
          <a:xfrm>
            <a:off x="7256929" y="257384"/>
            <a:ext cx="2164977" cy="417699"/>
          </a:xfrm>
          <a:prstGeom prst="wedgeEllipseCallout">
            <a:avLst>
              <a:gd name="adj1" fmla="val -70056"/>
              <a:gd name="adj2" fmla="val 781313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¿E(x_3,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10" name="Oval Callout 9">
            <a:extLst>
              <a:ext uri="{FF2B5EF4-FFF2-40B4-BE49-F238E27FC236}">
                <a16:creationId xmlns:a16="http://schemas.microsoft.com/office/drawing/2014/main" xmlns="" id="{387B25BF-8A82-DA44-A033-03EF6063FBF1}"/>
              </a:ext>
            </a:extLst>
          </p:cNvPr>
          <p:cNvSpPr/>
          <p:nvPr/>
        </p:nvSpPr>
        <p:spPr>
          <a:xfrm>
            <a:off x="916640" y="365125"/>
            <a:ext cx="2164977" cy="417699"/>
          </a:xfrm>
          <a:prstGeom prst="wedgeEllipseCallout">
            <a:avLst>
              <a:gd name="adj1" fmla="val -81650"/>
              <a:gd name="adj2" fmla="val 570984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¿E(x_3,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11" name="Oval Callout 10">
            <a:extLst>
              <a:ext uri="{FF2B5EF4-FFF2-40B4-BE49-F238E27FC236}">
                <a16:creationId xmlns:a16="http://schemas.microsoft.com/office/drawing/2014/main" xmlns="" id="{4CE65ED4-4540-8041-B04E-471F70E16387}"/>
              </a:ext>
            </a:extLst>
          </p:cNvPr>
          <p:cNvSpPr/>
          <p:nvPr/>
        </p:nvSpPr>
        <p:spPr>
          <a:xfrm>
            <a:off x="2848534" y="592371"/>
            <a:ext cx="2164977" cy="417699"/>
          </a:xfrm>
          <a:prstGeom prst="wedgeEllipseCallout">
            <a:avLst>
              <a:gd name="adj1" fmla="val -75853"/>
              <a:gd name="adj2" fmla="val 652540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¿E(x_4,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14" name="Oval Callout 13">
            <a:extLst>
              <a:ext uri="{FF2B5EF4-FFF2-40B4-BE49-F238E27FC236}">
                <a16:creationId xmlns:a16="http://schemas.microsoft.com/office/drawing/2014/main" xmlns="" id="{4C51DC1A-7EB4-4B41-A4C0-350AE5628476}"/>
              </a:ext>
            </a:extLst>
          </p:cNvPr>
          <p:cNvSpPr/>
          <p:nvPr/>
        </p:nvSpPr>
        <p:spPr>
          <a:xfrm>
            <a:off x="4350122" y="310100"/>
            <a:ext cx="2164977" cy="417699"/>
          </a:xfrm>
          <a:prstGeom prst="wedgeEllipseCallout">
            <a:avLst>
              <a:gd name="adj1" fmla="val -195936"/>
              <a:gd name="adj2" fmla="val 69975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¿E(x_7,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920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AEDDAE-879F-364C-98CF-4F21276D8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E46D21A-938B-AF44-8B18-36BF7D914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7E2C160-6FE2-7B4B-92C9-A5F2E7D68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5278"/>
            <a:ext cx="11510682" cy="4772722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xmlns="" id="{9D658868-FC35-8C41-B3DF-73619ECFCE5F}"/>
              </a:ext>
            </a:extLst>
          </p:cNvPr>
          <p:cNvSpPr/>
          <p:nvPr/>
        </p:nvSpPr>
        <p:spPr>
          <a:xfrm>
            <a:off x="8485094" y="1559859"/>
            <a:ext cx="2164977" cy="417699"/>
          </a:xfrm>
          <a:prstGeom prst="wedgeEllipseCallout">
            <a:avLst>
              <a:gd name="adj1" fmla="val 44229"/>
              <a:gd name="adj2" fmla="val 326316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¿E(x_1,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8" name="Oval Callout 7">
            <a:extLst>
              <a:ext uri="{FF2B5EF4-FFF2-40B4-BE49-F238E27FC236}">
                <a16:creationId xmlns:a16="http://schemas.microsoft.com/office/drawing/2014/main" xmlns="" id="{CBDC8ED3-FF39-E642-B8E9-A8B75CE3D30E}"/>
              </a:ext>
            </a:extLst>
          </p:cNvPr>
          <p:cNvSpPr/>
          <p:nvPr/>
        </p:nvSpPr>
        <p:spPr>
          <a:xfrm>
            <a:off x="9188823" y="669972"/>
            <a:ext cx="2164977" cy="417699"/>
          </a:xfrm>
          <a:prstGeom prst="wedgeEllipseCallout">
            <a:avLst>
              <a:gd name="adj1" fmla="val -49353"/>
              <a:gd name="adj2" fmla="val 55810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¿E(x_2,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9" name="Oval Callout 8">
            <a:extLst>
              <a:ext uri="{FF2B5EF4-FFF2-40B4-BE49-F238E27FC236}">
                <a16:creationId xmlns:a16="http://schemas.microsoft.com/office/drawing/2014/main" xmlns="" id="{A44FA315-5F30-FD42-9C20-D3814DDCC6BE}"/>
              </a:ext>
            </a:extLst>
          </p:cNvPr>
          <p:cNvSpPr/>
          <p:nvPr/>
        </p:nvSpPr>
        <p:spPr>
          <a:xfrm>
            <a:off x="7256929" y="257384"/>
            <a:ext cx="2164977" cy="417699"/>
          </a:xfrm>
          <a:prstGeom prst="wedgeEllipseCallout">
            <a:avLst>
              <a:gd name="adj1" fmla="val -70056"/>
              <a:gd name="adj2" fmla="val 781313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¿E(x_3,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10" name="Oval Callout 9">
            <a:extLst>
              <a:ext uri="{FF2B5EF4-FFF2-40B4-BE49-F238E27FC236}">
                <a16:creationId xmlns:a16="http://schemas.microsoft.com/office/drawing/2014/main" xmlns="" id="{387B25BF-8A82-DA44-A033-03EF6063FBF1}"/>
              </a:ext>
            </a:extLst>
          </p:cNvPr>
          <p:cNvSpPr/>
          <p:nvPr/>
        </p:nvSpPr>
        <p:spPr>
          <a:xfrm>
            <a:off x="916640" y="365125"/>
            <a:ext cx="2164977" cy="417699"/>
          </a:xfrm>
          <a:prstGeom prst="wedgeEllipseCallout">
            <a:avLst>
              <a:gd name="adj1" fmla="val -81650"/>
              <a:gd name="adj2" fmla="val 570984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¿E(x_3,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11" name="Oval Callout 10">
            <a:extLst>
              <a:ext uri="{FF2B5EF4-FFF2-40B4-BE49-F238E27FC236}">
                <a16:creationId xmlns:a16="http://schemas.microsoft.com/office/drawing/2014/main" xmlns="" id="{4CE65ED4-4540-8041-B04E-471F70E16387}"/>
              </a:ext>
            </a:extLst>
          </p:cNvPr>
          <p:cNvSpPr/>
          <p:nvPr/>
        </p:nvSpPr>
        <p:spPr>
          <a:xfrm>
            <a:off x="2848534" y="592371"/>
            <a:ext cx="2164977" cy="417699"/>
          </a:xfrm>
          <a:prstGeom prst="wedgeEllipseCallout">
            <a:avLst>
              <a:gd name="adj1" fmla="val -75853"/>
              <a:gd name="adj2" fmla="val 652540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¿E(x_4,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12" name="Oval Callout 11">
            <a:extLst>
              <a:ext uri="{FF2B5EF4-FFF2-40B4-BE49-F238E27FC236}">
                <a16:creationId xmlns:a16="http://schemas.microsoft.com/office/drawing/2014/main" xmlns="" id="{967207DF-F9C4-1043-8ED2-CD115BAAEED8}"/>
              </a:ext>
            </a:extLst>
          </p:cNvPr>
          <p:cNvSpPr/>
          <p:nvPr/>
        </p:nvSpPr>
        <p:spPr>
          <a:xfrm>
            <a:off x="1766045" y="1069250"/>
            <a:ext cx="2164977" cy="417699"/>
          </a:xfrm>
          <a:prstGeom prst="wedgeEllipseCallout">
            <a:avLst>
              <a:gd name="adj1" fmla="val 212345"/>
              <a:gd name="adj2" fmla="val 493720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¿E(x_5,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13" name="Oval Callout 12">
            <a:extLst>
              <a:ext uri="{FF2B5EF4-FFF2-40B4-BE49-F238E27FC236}">
                <a16:creationId xmlns:a16="http://schemas.microsoft.com/office/drawing/2014/main" xmlns="" id="{A1A5161A-FE10-6B43-A43B-06675FD3B589}"/>
              </a:ext>
            </a:extLst>
          </p:cNvPr>
          <p:cNvSpPr/>
          <p:nvPr/>
        </p:nvSpPr>
        <p:spPr>
          <a:xfrm>
            <a:off x="4672852" y="958877"/>
            <a:ext cx="2164977" cy="417699"/>
          </a:xfrm>
          <a:prstGeom prst="wedgeEllipseCallout">
            <a:avLst>
              <a:gd name="adj1" fmla="val -79166"/>
              <a:gd name="adj2" fmla="val 54093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¿E(x_6,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14" name="Oval Callout 13">
            <a:extLst>
              <a:ext uri="{FF2B5EF4-FFF2-40B4-BE49-F238E27FC236}">
                <a16:creationId xmlns:a16="http://schemas.microsoft.com/office/drawing/2014/main" xmlns="" id="{4C51DC1A-7EB4-4B41-A4C0-350AE5628476}"/>
              </a:ext>
            </a:extLst>
          </p:cNvPr>
          <p:cNvSpPr/>
          <p:nvPr/>
        </p:nvSpPr>
        <p:spPr>
          <a:xfrm>
            <a:off x="4350122" y="310100"/>
            <a:ext cx="2164977" cy="417699"/>
          </a:xfrm>
          <a:prstGeom prst="wedgeEllipseCallout">
            <a:avLst>
              <a:gd name="adj1" fmla="val -195936"/>
              <a:gd name="adj2" fmla="val 69975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rgbClr val="00B050"/>
                </a:solidFill>
              </a:rPr>
              <a:t>¿E(x_7, </a:t>
            </a:r>
            <a:r>
              <a:rPr lang="es-ES" i="1" dirty="0">
                <a:solidFill>
                  <a:srgbClr val="00B050"/>
                </a:solidFill>
              </a:rPr>
              <a:t>e</a:t>
            </a:r>
            <a:r>
              <a:rPr lang="es-ES" dirty="0">
                <a:solidFill>
                  <a:srgbClr val="00B050"/>
                </a:solidFill>
              </a:rPr>
              <a:t>)==</a:t>
            </a:r>
            <a:r>
              <a:rPr lang="es-ES" i="1" dirty="0">
                <a:solidFill>
                  <a:srgbClr val="00B050"/>
                </a:solidFill>
              </a:rPr>
              <a:t>y?</a:t>
            </a:r>
            <a:endParaRPr lang="es-E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512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68D3D3-8BCB-4342-8B47-33DC8281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Problema FNP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4EB0DCE5-FAC2-E148-A72F-128443D251E7}"/>
              </a:ext>
            </a:extLst>
          </p:cNvPr>
          <p:cNvSpPr/>
          <p:nvPr/>
        </p:nvSpPr>
        <p:spPr>
          <a:xfrm>
            <a:off x="0" y="4354694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8BFFE2F-246A-1144-B085-F00CF89CE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4354694"/>
            <a:ext cx="12516530" cy="250330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1B49914D-0AE7-874E-92BA-59A9FE13AD49}"/>
              </a:ext>
            </a:extLst>
          </p:cNvPr>
          <p:cNvSpPr txBox="1">
            <a:spLocks/>
          </p:cNvSpPr>
          <p:nvPr/>
        </p:nvSpPr>
        <p:spPr>
          <a:xfrm>
            <a:off x="1638620" y="1878748"/>
            <a:ext cx="10051356" cy="2475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3200" dirty="0"/>
              <a:t>La longitud de </a:t>
            </a:r>
            <a:r>
              <a:rPr lang="es-ES" sz="3200" i="1" dirty="0"/>
              <a:t>X</a:t>
            </a:r>
            <a:r>
              <a:rPr lang="es-ES" sz="3200" dirty="0"/>
              <a:t> no puede ser mayor a un polinomio de la longitud de </a:t>
            </a:r>
            <a:r>
              <a:rPr lang="es-ES" sz="3200" i="1" dirty="0"/>
              <a:t>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3200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3200" dirty="0"/>
              <a:t>No es factible obtener </a:t>
            </a:r>
            <a:r>
              <a:rPr lang="es-ES" sz="3200" i="1" dirty="0"/>
              <a:t>d</a:t>
            </a:r>
            <a:r>
              <a:rPr lang="es-ES" sz="3200" dirty="0"/>
              <a:t> de </a:t>
            </a:r>
            <a:r>
              <a:rPr lang="es-ES" sz="3200" i="1" dirty="0"/>
              <a:t>e</a:t>
            </a:r>
            <a:r>
              <a:rPr lang="es-ES" sz="32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8919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B536A4-8B1A-D440-880B-9075CD4A7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Para tener seguridad, necesitamos que P =\= NP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B065324F-9F63-A14A-B981-E007265767BD}"/>
              </a:ext>
            </a:extLst>
          </p:cNvPr>
          <p:cNvSpPr/>
          <p:nvPr/>
        </p:nvSpPr>
        <p:spPr>
          <a:xfrm>
            <a:off x="0" y="4354694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8593E46-A0DD-F546-B99B-4E5CDDB62C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4354694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4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xmlns="" id="{D62D77CC-8DAA-CC4B-ADE8-0101D9C7F729}"/>
              </a:ext>
            </a:extLst>
          </p:cNvPr>
          <p:cNvSpPr/>
          <p:nvPr/>
        </p:nvSpPr>
        <p:spPr>
          <a:xfrm>
            <a:off x="793377" y="860612"/>
            <a:ext cx="5862918" cy="56029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FNP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3CF0C46D-723C-B746-A1C8-30279B0F86CC}"/>
              </a:ext>
            </a:extLst>
          </p:cNvPr>
          <p:cNvSpPr/>
          <p:nvPr/>
        </p:nvSpPr>
        <p:spPr>
          <a:xfrm>
            <a:off x="1461247" y="2653553"/>
            <a:ext cx="3989294" cy="3810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4316506" y="1488143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OWF(-1)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DB44B28C-010E-264C-8322-5A2620CF6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0" y="860612"/>
            <a:ext cx="4361329" cy="573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i="1" dirty="0"/>
              <a:t>f:  S :-&gt; S</a:t>
            </a:r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es uno a uno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Para todo </a:t>
            </a:r>
            <a:r>
              <a:rPr lang="es-ES" i="1" dirty="0"/>
              <a:t>x</a:t>
            </a:r>
            <a:r>
              <a:rPr lang="es-ES" dirty="0"/>
              <a:t> existe k: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s</a:t>
            </a:r>
            <a:r>
              <a:rPr lang="es-ES" dirty="0"/>
              <a:t>e computa en tiempo </a:t>
            </a:r>
            <a:r>
              <a:rPr lang="es-ES" dirty="0" err="1"/>
              <a:t>polinomial</a:t>
            </a:r>
            <a:r>
              <a:rPr lang="es-ES" dirty="0"/>
              <a:t> (FP)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inversa no es FP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AFB73AE8-13B3-C04E-9DA1-DF16C5A79C06}"/>
              </a:ext>
            </a:extLst>
          </p:cNvPr>
          <p:cNvSpPr/>
          <p:nvPr/>
        </p:nvSpPr>
        <p:spPr>
          <a:xfrm>
            <a:off x="9173134" y="-71718"/>
            <a:ext cx="1631576" cy="1667437"/>
          </a:xfrm>
          <a:prstGeom prst="ellipse">
            <a:avLst/>
          </a:prstGeom>
          <a:noFill/>
          <a:ln w="571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>
                <a:solidFill>
                  <a:schemeClr val="tx1"/>
                </a:solidFill>
              </a:rPr>
              <a:t>OWF</a:t>
            </a: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D2D5502-9CB0-6648-AF38-D5B08AFC6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384" y="3313721"/>
            <a:ext cx="4127500" cy="4445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9F17D96-02E1-A74D-B921-7A17CE9AC98F}"/>
              </a:ext>
            </a:extLst>
          </p:cNvPr>
          <p:cNvSpPr/>
          <p:nvPr/>
        </p:nvSpPr>
        <p:spPr>
          <a:xfrm>
            <a:off x="6813176" y="717176"/>
            <a:ext cx="5378824" cy="5880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3047998" y="3469340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69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xmlns="" id="{D62D77CC-8DAA-CC4B-ADE8-0101D9C7F729}"/>
              </a:ext>
            </a:extLst>
          </p:cNvPr>
          <p:cNvSpPr/>
          <p:nvPr/>
        </p:nvSpPr>
        <p:spPr>
          <a:xfrm>
            <a:off x="793377" y="860612"/>
            <a:ext cx="5862918" cy="56029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FNP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3CF0C46D-723C-B746-A1C8-30279B0F86CC}"/>
              </a:ext>
            </a:extLst>
          </p:cNvPr>
          <p:cNvSpPr/>
          <p:nvPr/>
        </p:nvSpPr>
        <p:spPr>
          <a:xfrm>
            <a:off x="1461247" y="2653553"/>
            <a:ext cx="3989294" cy="3810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DB44B28C-010E-264C-8322-5A2620CF6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0" y="860612"/>
            <a:ext cx="4361329" cy="573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i="1" dirty="0"/>
              <a:t>f:  S :-&gt; S</a:t>
            </a:r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es uno a uno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Para todo </a:t>
            </a:r>
            <a:r>
              <a:rPr lang="es-ES" i="1" dirty="0"/>
              <a:t>x</a:t>
            </a:r>
            <a:r>
              <a:rPr lang="es-ES" dirty="0"/>
              <a:t> existe k: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s</a:t>
            </a:r>
            <a:r>
              <a:rPr lang="es-ES" dirty="0"/>
              <a:t>e computa en tiempo </a:t>
            </a:r>
            <a:r>
              <a:rPr lang="es-ES" dirty="0" err="1"/>
              <a:t>polinomial</a:t>
            </a:r>
            <a:r>
              <a:rPr lang="es-ES" dirty="0"/>
              <a:t> (FP)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inversa no es FP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AFB73AE8-13B3-C04E-9DA1-DF16C5A79C06}"/>
              </a:ext>
            </a:extLst>
          </p:cNvPr>
          <p:cNvSpPr/>
          <p:nvPr/>
        </p:nvSpPr>
        <p:spPr>
          <a:xfrm>
            <a:off x="9173134" y="-71718"/>
            <a:ext cx="1631576" cy="1667437"/>
          </a:xfrm>
          <a:prstGeom prst="ellipse">
            <a:avLst/>
          </a:prstGeom>
          <a:noFill/>
          <a:ln w="571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>
                <a:solidFill>
                  <a:schemeClr val="tx1"/>
                </a:solidFill>
              </a:rPr>
              <a:t>OWF</a:t>
            </a: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D2D5502-9CB0-6648-AF38-D5B08AFC6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384" y="3313721"/>
            <a:ext cx="4127500" cy="4445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9F17D96-02E1-A74D-B921-7A17CE9AC98F}"/>
              </a:ext>
            </a:extLst>
          </p:cNvPr>
          <p:cNvSpPr/>
          <p:nvPr/>
        </p:nvSpPr>
        <p:spPr>
          <a:xfrm>
            <a:off x="6813176" y="1595718"/>
            <a:ext cx="5378824" cy="50023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4316506" y="1488143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OWF(-1)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3047998" y="3469340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995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xmlns="" id="{D62D77CC-8DAA-CC4B-ADE8-0101D9C7F729}"/>
              </a:ext>
            </a:extLst>
          </p:cNvPr>
          <p:cNvSpPr/>
          <p:nvPr/>
        </p:nvSpPr>
        <p:spPr>
          <a:xfrm>
            <a:off x="793377" y="860612"/>
            <a:ext cx="5862918" cy="56029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FNP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3CF0C46D-723C-B746-A1C8-30279B0F86CC}"/>
              </a:ext>
            </a:extLst>
          </p:cNvPr>
          <p:cNvSpPr/>
          <p:nvPr/>
        </p:nvSpPr>
        <p:spPr>
          <a:xfrm>
            <a:off x="1461247" y="2653553"/>
            <a:ext cx="3989294" cy="3810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DB44B28C-010E-264C-8322-5A2620CF6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0" y="860612"/>
            <a:ext cx="4361329" cy="573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i="1" dirty="0"/>
              <a:t>f:  S :-&gt; S</a:t>
            </a:r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es uno a uno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Para todo </a:t>
            </a:r>
            <a:r>
              <a:rPr lang="es-ES" i="1" dirty="0"/>
              <a:t>x</a:t>
            </a:r>
            <a:r>
              <a:rPr lang="es-ES" dirty="0"/>
              <a:t> existe k: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s</a:t>
            </a:r>
            <a:r>
              <a:rPr lang="es-ES" dirty="0"/>
              <a:t>e computa en tiempo </a:t>
            </a:r>
            <a:r>
              <a:rPr lang="es-ES" dirty="0" err="1"/>
              <a:t>polinomial</a:t>
            </a:r>
            <a:r>
              <a:rPr lang="es-ES" dirty="0"/>
              <a:t> (FP)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inversa no es FP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AFB73AE8-13B3-C04E-9DA1-DF16C5A79C06}"/>
              </a:ext>
            </a:extLst>
          </p:cNvPr>
          <p:cNvSpPr/>
          <p:nvPr/>
        </p:nvSpPr>
        <p:spPr>
          <a:xfrm>
            <a:off x="9173134" y="-71718"/>
            <a:ext cx="1631576" cy="1667437"/>
          </a:xfrm>
          <a:prstGeom prst="ellipse">
            <a:avLst/>
          </a:prstGeom>
          <a:noFill/>
          <a:ln w="571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>
                <a:solidFill>
                  <a:schemeClr val="tx1"/>
                </a:solidFill>
              </a:rPr>
              <a:t>OWF</a:t>
            </a: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D2D5502-9CB0-6648-AF38-D5B08AFC6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384" y="3313721"/>
            <a:ext cx="4127500" cy="4445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9F17D96-02E1-A74D-B921-7A17CE9AC98F}"/>
              </a:ext>
            </a:extLst>
          </p:cNvPr>
          <p:cNvSpPr/>
          <p:nvPr/>
        </p:nvSpPr>
        <p:spPr>
          <a:xfrm>
            <a:off x="6813176" y="2653553"/>
            <a:ext cx="5378824" cy="39444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4316506" y="1488143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OWF(-1)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3047998" y="3469340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32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xmlns="" id="{D62D77CC-8DAA-CC4B-ADE8-0101D9C7F729}"/>
              </a:ext>
            </a:extLst>
          </p:cNvPr>
          <p:cNvSpPr/>
          <p:nvPr/>
        </p:nvSpPr>
        <p:spPr>
          <a:xfrm>
            <a:off x="793377" y="860612"/>
            <a:ext cx="5862918" cy="56029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FNP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3CF0C46D-723C-B746-A1C8-30279B0F86CC}"/>
              </a:ext>
            </a:extLst>
          </p:cNvPr>
          <p:cNvSpPr/>
          <p:nvPr/>
        </p:nvSpPr>
        <p:spPr>
          <a:xfrm>
            <a:off x="1461247" y="2653553"/>
            <a:ext cx="3989294" cy="3810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DB44B28C-010E-264C-8322-5A2620CF6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0" y="860612"/>
            <a:ext cx="4361329" cy="573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i="1" dirty="0"/>
              <a:t>f:  S :-&gt; S</a:t>
            </a:r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es uno a uno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Para todo </a:t>
            </a:r>
            <a:r>
              <a:rPr lang="es-ES" i="1" dirty="0"/>
              <a:t>x</a:t>
            </a:r>
            <a:r>
              <a:rPr lang="es-ES" dirty="0"/>
              <a:t> existe k: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s</a:t>
            </a:r>
            <a:r>
              <a:rPr lang="es-ES" dirty="0"/>
              <a:t>e computa en tiempo </a:t>
            </a:r>
            <a:r>
              <a:rPr lang="es-ES" dirty="0" err="1"/>
              <a:t>polinomial</a:t>
            </a:r>
            <a:r>
              <a:rPr lang="es-ES" dirty="0"/>
              <a:t> (FP)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inversa no es FP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AFB73AE8-13B3-C04E-9DA1-DF16C5A79C06}"/>
              </a:ext>
            </a:extLst>
          </p:cNvPr>
          <p:cNvSpPr/>
          <p:nvPr/>
        </p:nvSpPr>
        <p:spPr>
          <a:xfrm>
            <a:off x="9173134" y="-71718"/>
            <a:ext cx="1631576" cy="1667437"/>
          </a:xfrm>
          <a:prstGeom prst="ellipse">
            <a:avLst/>
          </a:prstGeom>
          <a:noFill/>
          <a:ln w="571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>
                <a:solidFill>
                  <a:schemeClr val="tx1"/>
                </a:solidFill>
              </a:rPr>
              <a:t>OWF</a:t>
            </a: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D2D5502-9CB0-6648-AF38-D5B08AFC6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384" y="3313721"/>
            <a:ext cx="4127500" cy="4445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9F17D96-02E1-A74D-B921-7A17CE9AC98F}"/>
              </a:ext>
            </a:extLst>
          </p:cNvPr>
          <p:cNvSpPr/>
          <p:nvPr/>
        </p:nvSpPr>
        <p:spPr>
          <a:xfrm>
            <a:off x="6813176" y="4048827"/>
            <a:ext cx="5378824" cy="25491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4316506" y="1488143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OWF(-1)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3047998" y="3469340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07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xmlns="" id="{D62D77CC-8DAA-CC4B-ADE8-0101D9C7F729}"/>
              </a:ext>
            </a:extLst>
          </p:cNvPr>
          <p:cNvSpPr/>
          <p:nvPr/>
        </p:nvSpPr>
        <p:spPr>
          <a:xfrm>
            <a:off x="793377" y="860612"/>
            <a:ext cx="5862918" cy="56029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FNP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3CF0C46D-723C-B746-A1C8-30279B0F86CC}"/>
              </a:ext>
            </a:extLst>
          </p:cNvPr>
          <p:cNvSpPr/>
          <p:nvPr/>
        </p:nvSpPr>
        <p:spPr>
          <a:xfrm>
            <a:off x="1461247" y="2653553"/>
            <a:ext cx="3989294" cy="3810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DB44B28C-010E-264C-8322-5A2620CF6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0" y="860612"/>
            <a:ext cx="4361329" cy="573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i="1" dirty="0"/>
              <a:t>f:  S :-&gt; S</a:t>
            </a:r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es uno a uno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Para todo </a:t>
            </a:r>
            <a:r>
              <a:rPr lang="es-ES" i="1" dirty="0"/>
              <a:t>x</a:t>
            </a:r>
            <a:r>
              <a:rPr lang="es-ES" dirty="0"/>
              <a:t> existe k: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s</a:t>
            </a:r>
            <a:r>
              <a:rPr lang="es-ES" dirty="0"/>
              <a:t>e computa en tiempo </a:t>
            </a:r>
            <a:r>
              <a:rPr lang="es-ES" dirty="0" err="1"/>
              <a:t>polinomial</a:t>
            </a:r>
            <a:r>
              <a:rPr lang="es-ES" dirty="0"/>
              <a:t> (FP)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inversa no es FP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AFB73AE8-13B3-C04E-9DA1-DF16C5A79C06}"/>
              </a:ext>
            </a:extLst>
          </p:cNvPr>
          <p:cNvSpPr/>
          <p:nvPr/>
        </p:nvSpPr>
        <p:spPr>
          <a:xfrm>
            <a:off x="9173134" y="-71718"/>
            <a:ext cx="1631576" cy="1667437"/>
          </a:xfrm>
          <a:prstGeom prst="ellipse">
            <a:avLst/>
          </a:prstGeom>
          <a:noFill/>
          <a:ln w="571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>
                <a:solidFill>
                  <a:schemeClr val="tx1"/>
                </a:solidFill>
              </a:rPr>
              <a:t>OWF</a:t>
            </a: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D2D5502-9CB0-6648-AF38-D5B08AFC6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384" y="3313721"/>
            <a:ext cx="4127500" cy="4445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9F17D96-02E1-A74D-B921-7A17CE9AC98F}"/>
              </a:ext>
            </a:extLst>
          </p:cNvPr>
          <p:cNvSpPr/>
          <p:nvPr/>
        </p:nvSpPr>
        <p:spPr>
          <a:xfrm>
            <a:off x="6813176" y="5476223"/>
            <a:ext cx="5378824" cy="11217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4316506" y="1488143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OWF(-1)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3047998" y="3469340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13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miley Face 3">
            <a:extLst>
              <a:ext uri="{FF2B5EF4-FFF2-40B4-BE49-F238E27FC236}">
                <a16:creationId xmlns:a16="http://schemas.microsoft.com/office/drawing/2014/main" xmlns="" id="{19500C5E-DDED-974E-984E-8ABC4EFE82D2}"/>
              </a:ext>
            </a:extLst>
          </p:cNvPr>
          <p:cNvSpPr/>
          <p:nvPr/>
        </p:nvSpPr>
        <p:spPr>
          <a:xfrm>
            <a:off x="671513" y="2214563"/>
            <a:ext cx="1914525" cy="1828800"/>
          </a:xfrm>
          <a:prstGeom prst="smileyFace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xmlns="" id="{DB46A1BE-5718-0B4C-A376-0E35BA1A5198}"/>
              </a:ext>
            </a:extLst>
          </p:cNvPr>
          <p:cNvSpPr/>
          <p:nvPr/>
        </p:nvSpPr>
        <p:spPr>
          <a:xfrm>
            <a:off x="9567863" y="2214563"/>
            <a:ext cx="1914525" cy="1828800"/>
          </a:xfrm>
          <a:prstGeom prst="smileyFace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Callout 5">
            <a:extLst>
              <a:ext uri="{FF2B5EF4-FFF2-40B4-BE49-F238E27FC236}">
                <a16:creationId xmlns:a16="http://schemas.microsoft.com/office/drawing/2014/main" xmlns="" id="{29CFC3C1-CE80-4E44-B0AB-AF923E20CC89}"/>
              </a:ext>
            </a:extLst>
          </p:cNvPr>
          <p:cNvSpPr/>
          <p:nvPr/>
        </p:nvSpPr>
        <p:spPr>
          <a:xfrm>
            <a:off x="2586038" y="1057275"/>
            <a:ext cx="2900362" cy="2071688"/>
          </a:xfrm>
          <a:prstGeom prst="wedgeEllipseCallout">
            <a:avLst>
              <a:gd name="adj1" fmla="val -73542"/>
              <a:gd name="adj2" fmla="val 72845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Hey</a:t>
            </a:r>
            <a:r>
              <a:rPr lang="es-ES" dirty="0">
                <a:solidFill>
                  <a:schemeClr val="tx1"/>
                </a:solidFill>
              </a:rPr>
              <a:t> dude!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xmlns="" id="{197D42FD-559C-974D-941F-89AE71E75AC9}"/>
              </a:ext>
            </a:extLst>
          </p:cNvPr>
          <p:cNvSpPr/>
          <p:nvPr/>
        </p:nvSpPr>
        <p:spPr>
          <a:xfrm>
            <a:off x="3078956" y="4352926"/>
            <a:ext cx="1914525" cy="1828800"/>
          </a:xfrm>
          <a:prstGeom prst="smileyFace">
            <a:avLst>
              <a:gd name="adj" fmla="val 4653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xmlns="" id="{BFAA5280-853B-294F-AE40-DAC1697519C5}"/>
              </a:ext>
            </a:extLst>
          </p:cNvPr>
          <p:cNvSpPr/>
          <p:nvPr/>
        </p:nvSpPr>
        <p:spPr>
          <a:xfrm>
            <a:off x="4831556" y="4352926"/>
            <a:ext cx="1914525" cy="1828800"/>
          </a:xfrm>
          <a:prstGeom prst="smileyFace">
            <a:avLst>
              <a:gd name="adj" fmla="val 4653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miley Face 8">
            <a:extLst>
              <a:ext uri="{FF2B5EF4-FFF2-40B4-BE49-F238E27FC236}">
                <a16:creationId xmlns:a16="http://schemas.microsoft.com/office/drawing/2014/main" xmlns="" id="{545A6556-D292-A242-9320-01D1A9EE28AD}"/>
              </a:ext>
            </a:extLst>
          </p:cNvPr>
          <p:cNvSpPr/>
          <p:nvPr/>
        </p:nvSpPr>
        <p:spPr>
          <a:xfrm>
            <a:off x="6584156" y="4352926"/>
            <a:ext cx="1914525" cy="1828800"/>
          </a:xfrm>
          <a:prstGeom prst="smileyFace">
            <a:avLst>
              <a:gd name="adj" fmla="val 4653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07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xmlns="" id="{D62D77CC-8DAA-CC4B-ADE8-0101D9C7F729}"/>
              </a:ext>
            </a:extLst>
          </p:cNvPr>
          <p:cNvSpPr/>
          <p:nvPr/>
        </p:nvSpPr>
        <p:spPr>
          <a:xfrm>
            <a:off x="793377" y="860612"/>
            <a:ext cx="5862918" cy="56029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FNP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3CF0C46D-723C-B746-A1C8-30279B0F86CC}"/>
              </a:ext>
            </a:extLst>
          </p:cNvPr>
          <p:cNvSpPr/>
          <p:nvPr/>
        </p:nvSpPr>
        <p:spPr>
          <a:xfrm>
            <a:off x="1461247" y="2653553"/>
            <a:ext cx="3989294" cy="3810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FP</a:t>
            </a: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s-ES" sz="4800" dirty="0">
              <a:solidFill>
                <a:schemeClr val="tx1"/>
              </a:solidFill>
            </a:endParaRP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DB44B28C-010E-264C-8322-5A2620CF6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0" y="860612"/>
            <a:ext cx="4361329" cy="573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i="1" dirty="0"/>
              <a:t>f:  S :-&gt; S</a:t>
            </a:r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es uno a uno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Para todo </a:t>
            </a:r>
            <a:r>
              <a:rPr lang="es-ES" i="1" dirty="0"/>
              <a:t>x</a:t>
            </a:r>
            <a:r>
              <a:rPr lang="es-ES" dirty="0"/>
              <a:t> existe k: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f s</a:t>
            </a:r>
            <a:r>
              <a:rPr lang="es-ES" dirty="0"/>
              <a:t>e computa en tiempo </a:t>
            </a:r>
            <a:r>
              <a:rPr lang="es-ES" dirty="0" err="1"/>
              <a:t>polinomial</a:t>
            </a:r>
            <a:r>
              <a:rPr lang="es-ES" dirty="0"/>
              <a:t> (FP)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i="1" dirty="0"/>
              <a:t>f </a:t>
            </a:r>
            <a:r>
              <a:rPr lang="es-ES" dirty="0"/>
              <a:t>inversa no es FP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AFB73AE8-13B3-C04E-9DA1-DF16C5A79C06}"/>
              </a:ext>
            </a:extLst>
          </p:cNvPr>
          <p:cNvSpPr/>
          <p:nvPr/>
        </p:nvSpPr>
        <p:spPr>
          <a:xfrm>
            <a:off x="9173134" y="-71718"/>
            <a:ext cx="1631576" cy="1667437"/>
          </a:xfrm>
          <a:prstGeom prst="ellipse">
            <a:avLst/>
          </a:prstGeom>
          <a:noFill/>
          <a:ln w="571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>
                <a:solidFill>
                  <a:schemeClr val="tx1"/>
                </a:solidFill>
              </a:rPr>
              <a:t>OWF</a:t>
            </a: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D2D5502-9CB0-6648-AF38-D5B08AFC6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384" y="3313721"/>
            <a:ext cx="4127500" cy="4445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4316506" y="1488143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OWF(-1)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08643517-7F7B-1A48-A43F-F4927AC35539}"/>
              </a:ext>
            </a:extLst>
          </p:cNvPr>
          <p:cNvSpPr/>
          <p:nvPr/>
        </p:nvSpPr>
        <p:spPr>
          <a:xfrm>
            <a:off x="3047998" y="3469340"/>
            <a:ext cx="1653989" cy="1631575"/>
          </a:xfrm>
          <a:prstGeom prst="ellipse">
            <a:avLst/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dirty="0" smtClean="0">
                <a:solidFill>
                  <a:schemeClr val="tx1"/>
                </a:solidFill>
              </a:rPr>
              <a:t>OWF</a:t>
            </a:r>
            <a:endParaRPr lang="es-ES" sz="36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28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81BB52-AAF3-564C-BA84-DA93025CF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Corolario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8C2317C-FCF0-2B46-88B2-F7798AD09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Si </a:t>
            </a:r>
          </a:p>
          <a:p>
            <a:pPr lvl="1"/>
            <a:r>
              <a:rPr lang="es-ES" i="1" dirty="0"/>
              <a:t>f </a:t>
            </a:r>
            <a:r>
              <a:rPr lang="es-ES" dirty="0"/>
              <a:t>es FP</a:t>
            </a:r>
          </a:p>
          <a:p>
            <a:pPr lvl="1"/>
            <a:r>
              <a:rPr lang="es-ES" i="1" dirty="0"/>
              <a:t>f(x) </a:t>
            </a:r>
            <a:r>
              <a:rPr lang="es-ES" dirty="0"/>
              <a:t>está acotada por polinomios de </a:t>
            </a:r>
            <a:r>
              <a:rPr lang="es-ES" i="1" dirty="0"/>
              <a:t>x</a:t>
            </a:r>
          </a:p>
          <a:p>
            <a:pPr lvl="1"/>
            <a:r>
              <a:rPr lang="es-ES" i="1" dirty="0"/>
              <a:t>f </a:t>
            </a:r>
            <a:r>
              <a:rPr lang="es-ES" dirty="0"/>
              <a:t>inversa no es FP</a:t>
            </a:r>
          </a:p>
          <a:p>
            <a:pPr marL="457200" lvl="1" indent="0">
              <a:buNone/>
            </a:pPr>
            <a:endParaRPr lang="es-E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4D499A46-26E5-3141-924F-3FFD81E330FC}"/>
              </a:ext>
            </a:extLst>
          </p:cNvPr>
          <p:cNvSpPr/>
          <p:nvPr/>
        </p:nvSpPr>
        <p:spPr>
          <a:xfrm>
            <a:off x="0" y="4354694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64690A9-BEC1-C140-B6EF-F9DF5F6F4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4354694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391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81BB52-AAF3-564C-BA84-DA93025CF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Corolario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8C2317C-FCF0-2B46-88B2-F7798AD09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Si </a:t>
            </a:r>
          </a:p>
          <a:p>
            <a:pPr lvl="1"/>
            <a:r>
              <a:rPr lang="es-ES" i="1" dirty="0"/>
              <a:t>f </a:t>
            </a:r>
            <a:r>
              <a:rPr lang="es-ES" dirty="0"/>
              <a:t>es FP</a:t>
            </a:r>
          </a:p>
          <a:p>
            <a:pPr lvl="1"/>
            <a:r>
              <a:rPr lang="es-ES" i="1" dirty="0"/>
              <a:t>f(x) </a:t>
            </a:r>
            <a:r>
              <a:rPr lang="es-ES" dirty="0"/>
              <a:t>está acotada por polinomios de </a:t>
            </a:r>
            <a:r>
              <a:rPr lang="es-ES" i="1" dirty="0"/>
              <a:t>x</a:t>
            </a:r>
          </a:p>
          <a:p>
            <a:pPr lvl="1"/>
            <a:r>
              <a:rPr lang="es-ES" i="1" dirty="0"/>
              <a:t>f </a:t>
            </a:r>
            <a:r>
              <a:rPr lang="es-ES" dirty="0"/>
              <a:t>inversa no es FP</a:t>
            </a:r>
          </a:p>
          <a:p>
            <a:pPr marL="457200" lvl="1" indent="0">
              <a:buNone/>
            </a:pPr>
            <a:endParaRPr lang="es-ES" dirty="0"/>
          </a:p>
          <a:p>
            <a:r>
              <a:rPr lang="es-ES" i="1" dirty="0"/>
              <a:t>f </a:t>
            </a:r>
            <a:r>
              <a:rPr lang="es-ES" dirty="0"/>
              <a:t>inversa es FNP, porque puede probar todas las </a:t>
            </a:r>
            <a:r>
              <a:rPr lang="es-ES" i="1" dirty="0"/>
              <a:t>x</a:t>
            </a:r>
            <a:r>
              <a:rPr lang="es-ES" dirty="0"/>
              <a:t> posibles</a:t>
            </a:r>
            <a:endParaRPr lang="es-ES" i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4D499A46-26E5-3141-924F-3FFD81E330FC}"/>
              </a:ext>
            </a:extLst>
          </p:cNvPr>
          <p:cNvSpPr/>
          <p:nvPr/>
        </p:nvSpPr>
        <p:spPr>
          <a:xfrm>
            <a:off x="0" y="4354694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64690A9-BEC1-C140-B6EF-F9DF5F6F4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4354694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49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F7BAF2-6121-0440-A2F4-5B8308798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¿Existen OWF?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9337E0B7-C9AD-CE46-8024-15B892818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90688"/>
            <a:ext cx="6258189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027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F7BAF2-6121-0440-A2F4-5B8308798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¿Existen OWF?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9337E0B7-C9AD-CE46-8024-15B892818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90688"/>
            <a:ext cx="6258189" cy="516731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BC73DE5-5356-A94F-B2E7-853675D9B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0" y="860612"/>
            <a:ext cx="4361329" cy="573741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7A1E612-BD2A-0745-8FB5-60030222B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2469" y="590317"/>
            <a:ext cx="3583116" cy="353265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9C27139D-E813-324D-9FE4-47D373325C81}"/>
              </a:ext>
            </a:extLst>
          </p:cNvPr>
          <p:cNvSpPr txBox="1">
            <a:spLocks/>
          </p:cNvSpPr>
          <p:nvPr/>
        </p:nvSpPr>
        <p:spPr>
          <a:xfrm>
            <a:off x="7144870" y="1439069"/>
            <a:ext cx="4361329" cy="4025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f:  S :-&gt; 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1600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 </a:t>
            </a:r>
            <a:r>
              <a:rPr lang="es-ES" sz="2000" dirty="0"/>
              <a:t>es uno a uno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dirty="0"/>
              <a:t>Para todo </a:t>
            </a:r>
            <a:r>
              <a:rPr lang="es-ES" sz="2000" i="1" dirty="0"/>
              <a:t>x</a:t>
            </a:r>
            <a:r>
              <a:rPr lang="es-ES" sz="2000" dirty="0"/>
              <a:t> existe k: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s-ES" sz="2000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 s</a:t>
            </a:r>
            <a:r>
              <a:rPr lang="es-ES" sz="2000" dirty="0"/>
              <a:t>e computa en tiempo </a:t>
            </a:r>
            <a:r>
              <a:rPr lang="es-ES" sz="2000" dirty="0" err="1"/>
              <a:t>polinomial</a:t>
            </a:r>
            <a:r>
              <a:rPr lang="es-ES" sz="2000" dirty="0"/>
              <a:t> (FP)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 </a:t>
            </a:r>
            <a:r>
              <a:rPr lang="es-ES" sz="2000" dirty="0"/>
              <a:t>inversa no es FP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88632E1-384B-4243-A922-7B8128436B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4869" y="3330892"/>
            <a:ext cx="3468595" cy="37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71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F7BAF2-6121-0440-A2F4-5B8308798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¿Existen OWF?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9337E0B7-C9AD-CE46-8024-15B892818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90688"/>
            <a:ext cx="6258189" cy="516731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BC73DE5-5356-A94F-B2E7-853675D9B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0" y="860612"/>
            <a:ext cx="4361329" cy="573741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7A1E612-BD2A-0745-8FB5-60030222B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2469" y="590317"/>
            <a:ext cx="3583116" cy="353265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9C27139D-E813-324D-9FE4-47D373325C81}"/>
              </a:ext>
            </a:extLst>
          </p:cNvPr>
          <p:cNvSpPr txBox="1">
            <a:spLocks/>
          </p:cNvSpPr>
          <p:nvPr/>
        </p:nvSpPr>
        <p:spPr>
          <a:xfrm>
            <a:off x="7144870" y="1439069"/>
            <a:ext cx="4361329" cy="4025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f:  S :-&gt; 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1600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 </a:t>
            </a:r>
            <a:r>
              <a:rPr lang="es-ES" sz="2000" dirty="0"/>
              <a:t>es uno a uno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dirty="0"/>
              <a:t>Para todo </a:t>
            </a:r>
            <a:r>
              <a:rPr lang="es-ES" sz="2000" i="1" dirty="0"/>
              <a:t>x</a:t>
            </a:r>
            <a:r>
              <a:rPr lang="es-ES" sz="2000" dirty="0"/>
              <a:t> existe k: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s-ES" sz="2000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 s</a:t>
            </a:r>
            <a:r>
              <a:rPr lang="es-ES" sz="2000" dirty="0"/>
              <a:t>e computa en tiempo </a:t>
            </a:r>
            <a:r>
              <a:rPr lang="es-ES" sz="2000" dirty="0" err="1"/>
              <a:t>polinomial</a:t>
            </a:r>
            <a:r>
              <a:rPr lang="es-ES" sz="2000" dirty="0"/>
              <a:t> (FP)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 </a:t>
            </a:r>
            <a:r>
              <a:rPr lang="es-ES" sz="2000" dirty="0"/>
              <a:t>inversa no es FP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88632E1-384B-4243-A922-7B8128436B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4869" y="3330892"/>
            <a:ext cx="3468595" cy="373541"/>
          </a:xfrm>
          <a:prstGeom prst="rect">
            <a:avLst/>
          </a:prstGeom>
        </p:spPr>
      </p:pic>
      <p:sp>
        <p:nvSpPr>
          <p:cNvPr id="12" name="5-Point Star 11">
            <a:extLst>
              <a:ext uri="{FF2B5EF4-FFF2-40B4-BE49-F238E27FC236}">
                <a16:creationId xmlns:a16="http://schemas.microsoft.com/office/drawing/2014/main" xmlns="" id="{441E0099-02F3-904E-B008-ADE30D0BF68C}"/>
              </a:ext>
            </a:extLst>
          </p:cNvPr>
          <p:cNvSpPr/>
          <p:nvPr/>
        </p:nvSpPr>
        <p:spPr>
          <a:xfrm>
            <a:off x="6633882" y="1403211"/>
            <a:ext cx="430304" cy="389731"/>
          </a:xfrm>
          <a:prstGeom prst="star5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5-Point Star 12">
            <a:extLst>
              <a:ext uri="{FF2B5EF4-FFF2-40B4-BE49-F238E27FC236}">
                <a16:creationId xmlns:a16="http://schemas.microsoft.com/office/drawing/2014/main" xmlns="" id="{05956E78-EE8D-3444-BC27-82CE19AB37DE}"/>
              </a:ext>
            </a:extLst>
          </p:cNvPr>
          <p:cNvSpPr/>
          <p:nvPr/>
        </p:nvSpPr>
        <p:spPr>
          <a:xfrm>
            <a:off x="6634704" y="2150317"/>
            <a:ext cx="430304" cy="389731"/>
          </a:xfrm>
          <a:prstGeom prst="star5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5-Point Star 13">
            <a:extLst>
              <a:ext uri="{FF2B5EF4-FFF2-40B4-BE49-F238E27FC236}">
                <a16:creationId xmlns:a16="http://schemas.microsoft.com/office/drawing/2014/main" xmlns="" id="{69E4DE05-33C0-EC43-AA28-CDFEDB07B340}"/>
              </a:ext>
            </a:extLst>
          </p:cNvPr>
          <p:cNvSpPr/>
          <p:nvPr/>
        </p:nvSpPr>
        <p:spPr>
          <a:xfrm>
            <a:off x="6669739" y="2941161"/>
            <a:ext cx="430304" cy="389731"/>
          </a:xfrm>
          <a:prstGeom prst="star5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5-Point Star 14">
            <a:extLst>
              <a:ext uri="{FF2B5EF4-FFF2-40B4-BE49-F238E27FC236}">
                <a16:creationId xmlns:a16="http://schemas.microsoft.com/office/drawing/2014/main" xmlns="" id="{177945D0-E813-0A40-B1A6-F2E59429F2B3}"/>
              </a:ext>
            </a:extLst>
          </p:cNvPr>
          <p:cNvSpPr/>
          <p:nvPr/>
        </p:nvSpPr>
        <p:spPr>
          <a:xfrm>
            <a:off x="6669739" y="4089380"/>
            <a:ext cx="430304" cy="389731"/>
          </a:xfrm>
          <a:prstGeom prst="star5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5-Point Star 15">
            <a:extLst>
              <a:ext uri="{FF2B5EF4-FFF2-40B4-BE49-F238E27FC236}">
                <a16:creationId xmlns:a16="http://schemas.microsoft.com/office/drawing/2014/main" xmlns="" id="{9B0BEB2D-0F96-084A-8C56-894844E55862}"/>
              </a:ext>
            </a:extLst>
          </p:cNvPr>
          <p:cNvSpPr/>
          <p:nvPr/>
        </p:nvSpPr>
        <p:spPr>
          <a:xfrm>
            <a:off x="6669739" y="4953971"/>
            <a:ext cx="430304" cy="389731"/>
          </a:xfrm>
          <a:prstGeom prst="star5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29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F7BAF2-6121-0440-A2F4-5B8308798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¿Existen OWF?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9337E0B7-C9AD-CE46-8024-15B892818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90688"/>
            <a:ext cx="6258189" cy="516731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BC73DE5-5356-A94F-B2E7-853675D9B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0" y="860612"/>
            <a:ext cx="4361329" cy="573741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9C27139D-E813-324D-9FE4-47D373325C81}"/>
              </a:ext>
            </a:extLst>
          </p:cNvPr>
          <p:cNvSpPr txBox="1">
            <a:spLocks/>
          </p:cNvSpPr>
          <p:nvPr/>
        </p:nvSpPr>
        <p:spPr>
          <a:xfrm>
            <a:off x="7144870" y="1439069"/>
            <a:ext cx="4361329" cy="4025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f:  S :-&gt; 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1600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 </a:t>
            </a:r>
            <a:r>
              <a:rPr lang="es-ES" sz="2000" dirty="0"/>
              <a:t>es uno a uno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dirty="0"/>
              <a:t>Para todo </a:t>
            </a:r>
            <a:r>
              <a:rPr lang="es-ES" sz="2000" i="1" dirty="0"/>
              <a:t>x</a:t>
            </a:r>
            <a:r>
              <a:rPr lang="es-ES" sz="2000" dirty="0"/>
              <a:t> existe k: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s-ES" sz="2000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 s</a:t>
            </a:r>
            <a:r>
              <a:rPr lang="es-ES" sz="2000" dirty="0"/>
              <a:t>e computa en tiempo </a:t>
            </a:r>
            <a:r>
              <a:rPr lang="es-ES" sz="2000" dirty="0" err="1"/>
              <a:t>polinomial</a:t>
            </a:r>
            <a:r>
              <a:rPr lang="es-ES" sz="2000" dirty="0"/>
              <a:t> (FP)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000" i="1" dirty="0"/>
              <a:t>f </a:t>
            </a:r>
            <a:r>
              <a:rPr lang="es-ES" sz="2000" dirty="0"/>
              <a:t>inversa no es FP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88632E1-384B-4243-A922-7B8128436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869" y="3330892"/>
            <a:ext cx="3468595" cy="373541"/>
          </a:xfrm>
          <a:prstGeom prst="rect">
            <a:avLst/>
          </a:prstGeom>
        </p:spPr>
      </p:pic>
      <p:sp>
        <p:nvSpPr>
          <p:cNvPr id="12" name="5-Point Star 11">
            <a:extLst>
              <a:ext uri="{FF2B5EF4-FFF2-40B4-BE49-F238E27FC236}">
                <a16:creationId xmlns:a16="http://schemas.microsoft.com/office/drawing/2014/main" xmlns="" id="{441E0099-02F3-904E-B008-ADE30D0BF68C}"/>
              </a:ext>
            </a:extLst>
          </p:cNvPr>
          <p:cNvSpPr/>
          <p:nvPr/>
        </p:nvSpPr>
        <p:spPr>
          <a:xfrm>
            <a:off x="6633882" y="1403211"/>
            <a:ext cx="430304" cy="389731"/>
          </a:xfrm>
          <a:prstGeom prst="star5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5-Point Star 12">
            <a:extLst>
              <a:ext uri="{FF2B5EF4-FFF2-40B4-BE49-F238E27FC236}">
                <a16:creationId xmlns:a16="http://schemas.microsoft.com/office/drawing/2014/main" xmlns="" id="{05956E78-EE8D-3444-BC27-82CE19AB37DE}"/>
              </a:ext>
            </a:extLst>
          </p:cNvPr>
          <p:cNvSpPr/>
          <p:nvPr/>
        </p:nvSpPr>
        <p:spPr>
          <a:xfrm>
            <a:off x="6634704" y="2150317"/>
            <a:ext cx="430304" cy="389731"/>
          </a:xfrm>
          <a:prstGeom prst="star5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5-Point Star 13">
            <a:extLst>
              <a:ext uri="{FF2B5EF4-FFF2-40B4-BE49-F238E27FC236}">
                <a16:creationId xmlns:a16="http://schemas.microsoft.com/office/drawing/2014/main" xmlns="" id="{69E4DE05-33C0-EC43-AA28-CDFEDB07B340}"/>
              </a:ext>
            </a:extLst>
          </p:cNvPr>
          <p:cNvSpPr/>
          <p:nvPr/>
        </p:nvSpPr>
        <p:spPr>
          <a:xfrm>
            <a:off x="6669739" y="2941161"/>
            <a:ext cx="430304" cy="389731"/>
          </a:xfrm>
          <a:prstGeom prst="star5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5-Point Star 14">
            <a:extLst>
              <a:ext uri="{FF2B5EF4-FFF2-40B4-BE49-F238E27FC236}">
                <a16:creationId xmlns:a16="http://schemas.microsoft.com/office/drawing/2014/main" xmlns="" id="{177945D0-E813-0A40-B1A6-F2E59429F2B3}"/>
              </a:ext>
            </a:extLst>
          </p:cNvPr>
          <p:cNvSpPr/>
          <p:nvPr/>
        </p:nvSpPr>
        <p:spPr>
          <a:xfrm>
            <a:off x="6669739" y="4089380"/>
            <a:ext cx="430304" cy="389731"/>
          </a:xfrm>
          <a:prstGeom prst="star5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5-Point Star 15">
            <a:extLst>
              <a:ext uri="{FF2B5EF4-FFF2-40B4-BE49-F238E27FC236}">
                <a16:creationId xmlns:a16="http://schemas.microsoft.com/office/drawing/2014/main" xmlns="" id="{9B0BEB2D-0F96-084A-8C56-894844E55862}"/>
              </a:ext>
            </a:extLst>
          </p:cNvPr>
          <p:cNvSpPr/>
          <p:nvPr/>
        </p:nvSpPr>
        <p:spPr>
          <a:xfrm>
            <a:off x="6669739" y="4953971"/>
            <a:ext cx="430304" cy="389731"/>
          </a:xfrm>
          <a:prstGeom prst="star5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5923746-9DE3-8644-9BC8-4418C22C30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4891" y="542112"/>
            <a:ext cx="47879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74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2DFA4ED-004B-6347-8361-141F9ED43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C9043F5-BA8C-0646-9865-FBF9A8A2D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505" y="517058"/>
            <a:ext cx="9916155" cy="8814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59FB5871-E0E5-BB4E-ADE1-560209F9C499}"/>
              </a:ext>
            </a:extLst>
          </p:cNvPr>
          <p:cNvSpPr/>
          <p:nvPr/>
        </p:nvSpPr>
        <p:spPr>
          <a:xfrm>
            <a:off x="0" y="4354694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5D971B2-D035-AB44-9C61-C2C2C3A6C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4354694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2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7DAA3A5-47C9-484B-A242-9833CB99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2933700"/>
            <a:ext cx="3949700" cy="3924300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xmlns="" id="{11AC2DEB-82D7-E444-9E69-C20C2373A164}"/>
              </a:ext>
            </a:extLst>
          </p:cNvPr>
          <p:cNvSpPr/>
          <p:nvPr/>
        </p:nvSpPr>
        <p:spPr>
          <a:xfrm>
            <a:off x="3949700" y="529390"/>
            <a:ext cx="3866147" cy="1138988"/>
          </a:xfrm>
          <a:prstGeom prst="wedgeEllipseCallout">
            <a:avLst>
              <a:gd name="adj1" fmla="val -94277"/>
              <a:gd name="adj2" fmla="val 286542"/>
            </a:avLst>
          </a:prstGeom>
          <a:solidFill>
            <a:schemeClr val="accent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i="1" dirty="0">
                <a:solidFill>
                  <a:schemeClr val="tx1"/>
                </a:solidFill>
              </a:rPr>
              <a:t>p*q, e</a:t>
            </a:r>
            <a:endParaRPr lang="en-US" sz="36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94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7DAA3A5-47C9-484B-A242-9833CB99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2933700"/>
            <a:ext cx="3949700" cy="3924300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xmlns="" id="{11AC2DEB-82D7-E444-9E69-C20C2373A164}"/>
              </a:ext>
            </a:extLst>
          </p:cNvPr>
          <p:cNvSpPr/>
          <p:nvPr/>
        </p:nvSpPr>
        <p:spPr>
          <a:xfrm>
            <a:off x="3949700" y="529390"/>
            <a:ext cx="3866147" cy="1138988"/>
          </a:xfrm>
          <a:prstGeom prst="wedgeEllipseCallout">
            <a:avLst>
              <a:gd name="adj1" fmla="val -94277"/>
              <a:gd name="adj2" fmla="val 286542"/>
            </a:avLst>
          </a:prstGeom>
          <a:solidFill>
            <a:schemeClr val="accent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i="1" dirty="0">
                <a:solidFill>
                  <a:schemeClr val="tx1"/>
                </a:solidFill>
              </a:rPr>
              <a:t>p*q, e</a:t>
            </a:r>
            <a:endParaRPr lang="en-US" sz="3600" i="1" dirty="0">
              <a:solidFill>
                <a:schemeClr val="tx1"/>
              </a:solidFill>
            </a:endParaRPr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xmlns="" id="{3DCFC40C-AF92-2A43-853F-B4F608D3E1DE}"/>
              </a:ext>
            </a:extLst>
          </p:cNvPr>
          <p:cNvSpPr/>
          <p:nvPr/>
        </p:nvSpPr>
        <p:spPr>
          <a:xfrm>
            <a:off x="5401510" y="1459830"/>
            <a:ext cx="513347" cy="1489912"/>
          </a:xfrm>
          <a:prstGeom prst="downArrow">
            <a:avLst>
              <a:gd name="adj1" fmla="val 31250"/>
              <a:gd name="adj2" fmla="val 5000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24F3BBF-7114-A14D-B294-C1623944A535}"/>
              </a:ext>
            </a:extLst>
          </p:cNvPr>
          <p:cNvSpPr txBox="1"/>
          <p:nvPr/>
        </p:nvSpPr>
        <p:spPr>
          <a:xfrm>
            <a:off x="4193672" y="2933700"/>
            <a:ext cx="1764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Producto de dos primos: </a:t>
            </a:r>
            <a:r>
              <a:rPr lang="es-ES" i="1" dirty="0"/>
              <a:t>p </a:t>
            </a:r>
            <a:r>
              <a:rPr lang="es-ES" dirty="0"/>
              <a:t>y 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3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C5AD28E7-D22C-1844-A8A0-C5DB7637D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953930" y="1361029"/>
            <a:ext cx="2558823" cy="1707068"/>
          </a:xfrm>
          <a:prstGeom prst="rect">
            <a:avLst/>
          </a:prstGeom>
        </p:spPr>
      </p:pic>
      <p:sp>
        <p:nvSpPr>
          <p:cNvPr id="5" name="Smiley Face 4">
            <a:extLst>
              <a:ext uri="{FF2B5EF4-FFF2-40B4-BE49-F238E27FC236}">
                <a16:creationId xmlns:a16="http://schemas.microsoft.com/office/drawing/2014/main" xmlns="" id="{DB46A1BE-5718-0B4C-A376-0E35BA1A5198}"/>
              </a:ext>
            </a:extLst>
          </p:cNvPr>
          <p:cNvSpPr/>
          <p:nvPr/>
        </p:nvSpPr>
        <p:spPr>
          <a:xfrm>
            <a:off x="9567863" y="2214563"/>
            <a:ext cx="1914525" cy="1828800"/>
          </a:xfrm>
          <a:prstGeom prst="smileyFace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Callout 12">
            <a:extLst>
              <a:ext uri="{FF2B5EF4-FFF2-40B4-BE49-F238E27FC236}">
                <a16:creationId xmlns:a16="http://schemas.microsoft.com/office/drawing/2014/main" xmlns="" id="{DDBE3C9E-9479-164D-9767-EDA4A2B25C1C}"/>
              </a:ext>
            </a:extLst>
          </p:cNvPr>
          <p:cNvSpPr/>
          <p:nvPr/>
        </p:nvSpPr>
        <p:spPr>
          <a:xfrm>
            <a:off x="9739992" y="1627363"/>
            <a:ext cx="1042987" cy="914400"/>
          </a:xfrm>
          <a:prstGeom prst="wedgeEllipseCallout">
            <a:avLst>
              <a:gd name="adj1" fmla="val -239817"/>
              <a:gd name="adj2" fmla="val 1607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400" b="1" dirty="0">
                <a:solidFill>
                  <a:schemeClr val="tx1"/>
                </a:solidFill>
              </a:rPr>
              <a:t>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" name="Oval Callout 9">
            <a:extLst>
              <a:ext uri="{FF2B5EF4-FFF2-40B4-BE49-F238E27FC236}">
                <a16:creationId xmlns:a16="http://schemas.microsoft.com/office/drawing/2014/main" xmlns="" id="{75818909-1BDE-A942-8C55-953E87E49689}"/>
              </a:ext>
            </a:extLst>
          </p:cNvPr>
          <p:cNvSpPr/>
          <p:nvPr/>
        </p:nvSpPr>
        <p:spPr>
          <a:xfrm>
            <a:off x="5855834" y="1463763"/>
            <a:ext cx="1042987" cy="914400"/>
          </a:xfrm>
          <a:prstGeom prst="wedgeEllipseCallout">
            <a:avLst>
              <a:gd name="adj1" fmla="val -147971"/>
              <a:gd name="adj2" fmla="val 61312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400" b="1" dirty="0">
                <a:solidFill>
                  <a:schemeClr val="tx1"/>
                </a:solidFill>
              </a:rPr>
              <a:t>Y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Smiley Face 3">
            <a:extLst>
              <a:ext uri="{FF2B5EF4-FFF2-40B4-BE49-F238E27FC236}">
                <a16:creationId xmlns:a16="http://schemas.microsoft.com/office/drawing/2014/main" xmlns="" id="{19500C5E-DDED-974E-984E-8ABC4EFE82D2}"/>
              </a:ext>
            </a:extLst>
          </p:cNvPr>
          <p:cNvSpPr/>
          <p:nvPr/>
        </p:nvSpPr>
        <p:spPr>
          <a:xfrm>
            <a:off x="671513" y="2214563"/>
            <a:ext cx="1914525" cy="1828800"/>
          </a:xfrm>
          <a:prstGeom prst="smileyFace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xmlns="" id="{197D42FD-559C-974D-941F-89AE71E75AC9}"/>
              </a:ext>
            </a:extLst>
          </p:cNvPr>
          <p:cNvSpPr/>
          <p:nvPr/>
        </p:nvSpPr>
        <p:spPr>
          <a:xfrm>
            <a:off x="3078956" y="4352926"/>
            <a:ext cx="1914525" cy="1828800"/>
          </a:xfrm>
          <a:prstGeom prst="smileyFace">
            <a:avLst>
              <a:gd name="adj" fmla="val -4653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xmlns="" id="{BFAA5280-853B-294F-AE40-DAC1697519C5}"/>
              </a:ext>
            </a:extLst>
          </p:cNvPr>
          <p:cNvSpPr/>
          <p:nvPr/>
        </p:nvSpPr>
        <p:spPr>
          <a:xfrm>
            <a:off x="4831556" y="4352926"/>
            <a:ext cx="1914525" cy="1828800"/>
          </a:xfrm>
          <a:prstGeom prst="smileyFace">
            <a:avLst>
              <a:gd name="adj" fmla="val -4653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miley Face 8">
            <a:extLst>
              <a:ext uri="{FF2B5EF4-FFF2-40B4-BE49-F238E27FC236}">
                <a16:creationId xmlns:a16="http://schemas.microsoft.com/office/drawing/2014/main" xmlns="" id="{545A6556-D292-A242-9320-01D1A9EE28AD}"/>
              </a:ext>
            </a:extLst>
          </p:cNvPr>
          <p:cNvSpPr/>
          <p:nvPr/>
        </p:nvSpPr>
        <p:spPr>
          <a:xfrm>
            <a:off x="6584156" y="4352926"/>
            <a:ext cx="1914525" cy="1828800"/>
          </a:xfrm>
          <a:prstGeom prst="smileyFace">
            <a:avLst>
              <a:gd name="adj" fmla="val -4653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076ADA4-5F0A-9B43-B46F-A43D48E97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553" y="1524629"/>
            <a:ext cx="2575151" cy="1707068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xmlns="" id="{29CFC3C1-CE80-4E44-B0AB-AF923E20CC89}"/>
              </a:ext>
            </a:extLst>
          </p:cNvPr>
          <p:cNvSpPr/>
          <p:nvPr/>
        </p:nvSpPr>
        <p:spPr>
          <a:xfrm>
            <a:off x="3353141" y="1920963"/>
            <a:ext cx="1042987" cy="914400"/>
          </a:xfrm>
          <a:prstGeom prst="wedgeEllipseCallout">
            <a:avLst>
              <a:gd name="adj1" fmla="val -190437"/>
              <a:gd name="adj2" fmla="val 134749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400" b="1" dirty="0">
                <a:solidFill>
                  <a:schemeClr val="tx1"/>
                </a:solidFill>
              </a:rPr>
              <a:t>X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1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7DAA3A5-47C9-484B-A242-9833CB99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2933700"/>
            <a:ext cx="3949700" cy="3924300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xmlns="" id="{11AC2DEB-82D7-E444-9E69-C20C2373A164}"/>
              </a:ext>
            </a:extLst>
          </p:cNvPr>
          <p:cNvSpPr/>
          <p:nvPr/>
        </p:nvSpPr>
        <p:spPr>
          <a:xfrm>
            <a:off x="3949700" y="529390"/>
            <a:ext cx="3866147" cy="1138988"/>
          </a:xfrm>
          <a:prstGeom prst="wedgeEllipseCallout">
            <a:avLst>
              <a:gd name="adj1" fmla="val -94277"/>
              <a:gd name="adj2" fmla="val 286542"/>
            </a:avLst>
          </a:prstGeom>
          <a:solidFill>
            <a:schemeClr val="accent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i="1" dirty="0">
                <a:solidFill>
                  <a:schemeClr val="tx1"/>
                </a:solidFill>
              </a:rPr>
              <a:t>p*q, e</a:t>
            </a:r>
            <a:endParaRPr lang="en-US" sz="3600" i="1" dirty="0">
              <a:solidFill>
                <a:schemeClr val="tx1"/>
              </a:solidFill>
            </a:endParaRPr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xmlns="" id="{3DCFC40C-AF92-2A43-853F-B4F608D3E1DE}"/>
              </a:ext>
            </a:extLst>
          </p:cNvPr>
          <p:cNvSpPr/>
          <p:nvPr/>
        </p:nvSpPr>
        <p:spPr>
          <a:xfrm>
            <a:off x="5401510" y="1459830"/>
            <a:ext cx="513347" cy="1489912"/>
          </a:xfrm>
          <a:prstGeom prst="downArrow">
            <a:avLst>
              <a:gd name="adj1" fmla="val 31250"/>
              <a:gd name="adj2" fmla="val 5000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24F3BBF-7114-A14D-B294-C1623944A535}"/>
              </a:ext>
            </a:extLst>
          </p:cNvPr>
          <p:cNvSpPr txBox="1"/>
          <p:nvPr/>
        </p:nvSpPr>
        <p:spPr>
          <a:xfrm>
            <a:off x="4193672" y="2933700"/>
            <a:ext cx="1764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Producto de dos primos: </a:t>
            </a:r>
            <a:r>
              <a:rPr lang="es-ES" i="1" dirty="0"/>
              <a:t>p </a:t>
            </a:r>
            <a:r>
              <a:rPr lang="es-ES" dirty="0"/>
              <a:t>y q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004554C-2710-2D46-BAF8-7EFF49103502}"/>
              </a:ext>
            </a:extLst>
          </p:cNvPr>
          <p:cNvSpPr txBox="1"/>
          <p:nvPr/>
        </p:nvSpPr>
        <p:spPr>
          <a:xfrm>
            <a:off x="5658182" y="3568733"/>
            <a:ext cx="1993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Número con pocas restricciones</a:t>
            </a:r>
            <a:endParaRPr lang="en-US" dirty="0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xmlns="" id="{75953D86-308E-544A-B65C-2AC818889812}"/>
              </a:ext>
            </a:extLst>
          </p:cNvPr>
          <p:cNvSpPr/>
          <p:nvPr/>
        </p:nvSpPr>
        <p:spPr>
          <a:xfrm>
            <a:off x="6095331" y="1443787"/>
            <a:ext cx="513347" cy="2124945"/>
          </a:xfrm>
          <a:prstGeom prst="downArrow">
            <a:avLst>
              <a:gd name="adj1" fmla="val 31250"/>
              <a:gd name="adj2" fmla="val 5000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xmlns="" id="{72B98D91-627C-244D-A6BC-C6FF889B0C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16593" y="4215064"/>
            <a:ext cx="1522336" cy="2314785"/>
          </a:xfrm>
          <a:prstGeom prst="rect">
            <a:avLst/>
          </a:prstGeom>
        </p:spPr>
      </p:pic>
      <p:sp>
        <p:nvSpPr>
          <p:cNvPr id="10" name="Oval Callout 9">
            <a:extLst>
              <a:ext uri="{FF2B5EF4-FFF2-40B4-BE49-F238E27FC236}">
                <a16:creationId xmlns:a16="http://schemas.microsoft.com/office/drawing/2014/main" xmlns="" id="{442EEF95-5622-B14B-ACE1-B778C38188DE}"/>
              </a:ext>
            </a:extLst>
          </p:cNvPr>
          <p:cNvSpPr/>
          <p:nvPr/>
        </p:nvSpPr>
        <p:spPr>
          <a:xfrm>
            <a:off x="4095413" y="5108773"/>
            <a:ext cx="4288925" cy="1138988"/>
          </a:xfrm>
          <a:prstGeom prst="wedgeEllipseCallout">
            <a:avLst>
              <a:gd name="adj1" fmla="val 84561"/>
              <a:gd name="adj2" fmla="val -71204"/>
            </a:avLst>
          </a:prstGeom>
          <a:solidFill>
            <a:schemeClr val="bg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i="1" dirty="0" err="1">
                <a:solidFill>
                  <a:schemeClr val="tx1"/>
                </a:solidFill>
              </a:rPr>
              <a:t>X^e</a:t>
            </a:r>
            <a:r>
              <a:rPr lang="es-ES" sz="3200" i="1" dirty="0">
                <a:solidFill>
                  <a:schemeClr val="tx1"/>
                </a:solidFill>
              </a:rPr>
              <a:t> </a:t>
            </a:r>
            <a:r>
              <a:rPr lang="es-ES" sz="3200" i="1" dirty="0" err="1">
                <a:solidFill>
                  <a:schemeClr val="tx1"/>
                </a:solidFill>
              </a:rPr>
              <a:t>mod</a:t>
            </a:r>
            <a:r>
              <a:rPr lang="es-ES" sz="3200" i="1" dirty="0">
                <a:solidFill>
                  <a:schemeClr val="tx1"/>
                </a:solidFill>
              </a:rPr>
              <a:t>(p*q)</a:t>
            </a:r>
            <a:endParaRPr lang="en-US" sz="32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81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7DAA3A5-47C9-484B-A242-9833CB99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2933700"/>
            <a:ext cx="3949700" cy="3924300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xmlns="" id="{11AC2DEB-82D7-E444-9E69-C20C2373A164}"/>
              </a:ext>
            </a:extLst>
          </p:cNvPr>
          <p:cNvSpPr/>
          <p:nvPr/>
        </p:nvSpPr>
        <p:spPr>
          <a:xfrm>
            <a:off x="3949700" y="529390"/>
            <a:ext cx="3866147" cy="1138988"/>
          </a:xfrm>
          <a:prstGeom prst="wedgeEllipseCallout">
            <a:avLst>
              <a:gd name="adj1" fmla="val -94277"/>
              <a:gd name="adj2" fmla="val 286542"/>
            </a:avLst>
          </a:prstGeom>
          <a:solidFill>
            <a:schemeClr val="accent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600" i="1" dirty="0">
                <a:solidFill>
                  <a:schemeClr val="tx1"/>
                </a:solidFill>
              </a:rPr>
              <a:t>p*q, e</a:t>
            </a:r>
            <a:endParaRPr lang="en-US" sz="3600" i="1" dirty="0">
              <a:solidFill>
                <a:schemeClr val="tx1"/>
              </a:solidFill>
            </a:endParaRPr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xmlns="" id="{3DCFC40C-AF92-2A43-853F-B4F608D3E1DE}"/>
              </a:ext>
            </a:extLst>
          </p:cNvPr>
          <p:cNvSpPr/>
          <p:nvPr/>
        </p:nvSpPr>
        <p:spPr>
          <a:xfrm>
            <a:off x="5401510" y="1459830"/>
            <a:ext cx="513347" cy="1489912"/>
          </a:xfrm>
          <a:prstGeom prst="downArrow">
            <a:avLst>
              <a:gd name="adj1" fmla="val 31250"/>
              <a:gd name="adj2" fmla="val 5000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24F3BBF-7114-A14D-B294-C1623944A535}"/>
              </a:ext>
            </a:extLst>
          </p:cNvPr>
          <p:cNvSpPr txBox="1"/>
          <p:nvPr/>
        </p:nvSpPr>
        <p:spPr>
          <a:xfrm>
            <a:off x="4193672" y="2933700"/>
            <a:ext cx="1764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Producto de dos primos: </a:t>
            </a:r>
            <a:r>
              <a:rPr lang="es-ES" i="1" dirty="0"/>
              <a:t>p </a:t>
            </a:r>
            <a:r>
              <a:rPr lang="es-ES" dirty="0"/>
              <a:t>y q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004554C-2710-2D46-BAF8-7EFF49103502}"/>
              </a:ext>
            </a:extLst>
          </p:cNvPr>
          <p:cNvSpPr txBox="1"/>
          <p:nvPr/>
        </p:nvSpPr>
        <p:spPr>
          <a:xfrm>
            <a:off x="5658182" y="3568733"/>
            <a:ext cx="1993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Número con pocas restricciones</a:t>
            </a:r>
            <a:endParaRPr lang="en-US" dirty="0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xmlns="" id="{75953D86-308E-544A-B65C-2AC818889812}"/>
              </a:ext>
            </a:extLst>
          </p:cNvPr>
          <p:cNvSpPr/>
          <p:nvPr/>
        </p:nvSpPr>
        <p:spPr>
          <a:xfrm>
            <a:off x="6095331" y="1443787"/>
            <a:ext cx="513347" cy="2124945"/>
          </a:xfrm>
          <a:prstGeom prst="downArrow">
            <a:avLst>
              <a:gd name="adj1" fmla="val 31250"/>
              <a:gd name="adj2" fmla="val 5000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xmlns="" id="{72B98D91-627C-244D-A6BC-C6FF889B0C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16593" y="4215064"/>
            <a:ext cx="1522336" cy="2314785"/>
          </a:xfrm>
          <a:prstGeom prst="rect">
            <a:avLst/>
          </a:prstGeom>
        </p:spPr>
      </p:pic>
      <p:sp>
        <p:nvSpPr>
          <p:cNvPr id="10" name="Oval Callout 9">
            <a:extLst>
              <a:ext uri="{FF2B5EF4-FFF2-40B4-BE49-F238E27FC236}">
                <a16:creationId xmlns:a16="http://schemas.microsoft.com/office/drawing/2014/main" xmlns="" id="{442EEF95-5622-B14B-ACE1-B778C38188DE}"/>
              </a:ext>
            </a:extLst>
          </p:cNvPr>
          <p:cNvSpPr/>
          <p:nvPr/>
        </p:nvSpPr>
        <p:spPr>
          <a:xfrm>
            <a:off x="4095413" y="5108773"/>
            <a:ext cx="4288925" cy="1138988"/>
          </a:xfrm>
          <a:prstGeom prst="wedgeEllipseCallout">
            <a:avLst>
              <a:gd name="adj1" fmla="val 84561"/>
              <a:gd name="adj2" fmla="val -71204"/>
            </a:avLst>
          </a:prstGeom>
          <a:solidFill>
            <a:schemeClr val="bg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i="1" dirty="0" err="1">
                <a:solidFill>
                  <a:schemeClr val="tx1"/>
                </a:solidFill>
              </a:rPr>
              <a:t>X^e</a:t>
            </a:r>
            <a:r>
              <a:rPr lang="es-ES" sz="3200" i="1" dirty="0">
                <a:solidFill>
                  <a:schemeClr val="tx1"/>
                </a:solidFill>
              </a:rPr>
              <a:t> </a:t>
            </a:r>
            <a:r>
              <a:rPr lang="es-ES" sz="3200" i="1" dirty="0" err="1">
                <a:solidFill>
                  <a:schemeClr val="tx1"/>
                </a:solidFill>
              </a:rPr>
              <a:t>mod</a:t>
            </a:r>
            <a:r>
              <a:rPr lang="es-ES" sz="3200" i="1" dirty="0">
                <a:solidFill>
                  <a:schemeClr val="tx1"/>
                </a:solidFill>
              </a:rPr>
              <a:t>(p*q)</a:t>
            </a:r>
            <a:endParaRPr lang="en-US" sz="32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443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7DAA3A5-47C9-484B-A242-9833CB99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2933700"/>
            <a:ext cx="3949700" cy="3924300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xmlns="" id="{72B98D91-627C-244D-A6BC-C6FF889B0C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16593" y="4215064"/>
            <a:ext cx="1522336" cy="2314785"/>
          </a:xfrm>
          <a:prstGeom prst="rect">
            <a:avLst/>
          </a:prstGeom>
        </p:spPr>
      </p:pic>
      <p:sp>
        <p:nvSpPr>
          <p:cNvPr id="10" name="Oval Callout 9">
            <a:extLst>
              <a:ext uri="{FF2B5EF4-FFF2-40B4-BE49-F238E27FC236}">
                <a16:creationId xmlns:a16="http://schemas.microsoft.com/office/drawing/2014/main" xmlns="" id="{442EEF95-5622-B14B-ACE1-B778C38188DE}"/>
              </a:ext>
            </a:extLst>
          </p:cNvPr>
          <p:cNvSpPr/>
          <p:nvPr/>
        </p:nvSpPr>
        <p:spPr>
          <a:xfrm>
            <a:off x="7178246" y="396084"/>
            <a:ext cx="4288925" cy="1138988"/>
          </a:xfrm>
          <a:prstGeom prst="wedgeEllipseCallout">
            <a:avLst>
              <a:gd name="adj1" fmla="val 8632"/>
              <a:gd name="adj2" fmla="val 340064"/>
            </a:avLst>
          </a:prstGeom>
          <a:solidFill>
            <a:schemeClr val="bg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i="1" dirty="0">
                <a:solidFill>
                  <a:schemeClr val="tx1"/>
                </a:solidFill>
              </a:rPr>
              <a:t>Y=</a:t>
            </a:r>
            <a:r>
              <a:rPr lang="es-ES" sz="3200" i="1" dirty="0" err="1">
                <a:solidFill>
                  <a:schemeClr val="tx1"/>
                </a:solidFill>
              </a:rPr>
              <a:t>X^e</a:t>
            </a:r>
            <a:r>
              <a:rPr lang="es-ES" sz="3200" i="1" dirty="0">
                <a:solidFill>
                  <a:schemeClr val="tx1"/>
                </a:solidFill>
              </a:rPr>
              <a:t> </a:t>
            </a:r>
            <a:r>
              <a:rPr lang="es-ES" sz="3200" i="1" dirty="0" err="1">
                <a:solidFill>
                  <a:schemeClr val="tx1"/>
                </a:solidFill>
              </a:rPr>
              <a:t>mod</a:t>
            </a:r>
            <a:r>
              <a:rPr lang="es-ES" sz="3200" i="1" dirty="0">
                <a:solidFill>
                  <a:schemeClr val="tx1"/>
                </a:solidFill>
              </a:rPr>
              <a:t>(p*q)</a:t>
            </a:r>
            <a:endParaRPr lang="en-US" sz="3200" i="1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F4C8C9C-7D20-554E-BBBA-F63277458B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8669" y="3064711"/>
            <a:ext cx="2159577" cy="368300"/>
          </a:xfrm>
          <a:prstGeom prst="rect">
            <a:avLst/>
          </a:prstGeom>
        </p:spPr>
      </p:pic>
      <p:sp>
        <p:nvSpPr>
          <p:cNvPr id="11" name="Cloud Callout 10">
            <a:extLst>
              <a:ext uri="{FF2B5EF4-FFF2-40B4-BE49-F238E27FC236}">
                <a16:creationId xmlns:a16="http://schemas.microsoft.com/office/drawing/2014/main" xmlns="" id="{DF578E40-CFC2-B04C-B3DD-CBAD2F7C1066}"/>
              </a:ext>
            </a:extLst>
          </p:cNvPr>
          <p:cNvSpPr/>
          <p:nvPr/>
        </p:nvSpPr>
        <p:spPr>
          <a:xfrm>
            <a:off x="1407945" y="208547"/>
            <a:ext cx="2939466" cy="2053391"/>
          </a:xfrm>
          <a:prstGeom prst="cloudCallout">
            <a:avLst>
              <a:gd name="adj1" fmla="val -28189"/>
              <a:gd name="adj2" fmla="val 91100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e*d=1+k*</a:t>
            </a:r>
            <a:r>
              <a:rPr lang="es-ES" dirty="0" err="1">
                <a:solidFill>
                  <a:schemeClr val="tx1"/>
                </a:solidFill>
              </a:rPr>
              <a:t>ɸ</a:t>
            </a:r>
            <a:r>
              <a:rPr lang="es-ES" dirty="0">
                <a:solidFill>
                  <a:schemeClr val="tx1"/>
                </a:solidFill>
              </a:rPr>
              <a:t>(p*q)</a:t>
            </a:r>
          </a:p>
          <a:p>
            <a:pPr algn="ctr"/>
            <a:endParaRPr lang="es-ES" dirty="0">
              <a:solidFill>
                <a:schemeClr val="tx1"/>
              </a:solidFill>
            </a:endParaRPr>
          </a:p>
          <a:p>
            <a:pPr algn="ctr"/>
            <a:r>
              <a:rPr lang="es-ES" dirty="0" err="1">
                <a:solidFill>
                  <a:schemeClr val="tx1"/>
                </a:solidFill>
              </a:rPr>
              <a:t>Y^d</a:t>
            </a:r>
            <a:r>
              <a:rPr lang="es-ES" dirty="0">
                <a:solidFill>
                  <a:schemeClr val="tx1"/>
                </a:solidFill>
              </a:rPr>
              <a:t>=X </a:t>
            </a:r>
            <a:r>
              <a:rPr lang="es-ES" dirty="0" err="1">
                <a:solidFill>
                  <a:schemeClr val="tx1"/>
                </a:solidFill>
              </a:rPr>
              <a:t>mod</a:t>
            </a:r>
            <a:r>
              <a:rPr lang="es-ES" dirty="0">
                <a:solidFill>
                  <a:schemeClr val="tx1"/>
                </a:solidFill>
              </a:rPr>
              <a:t>(</a:t>
            </a:r>
            <a:r>
              <a:rPr lang="es-ES" dirty="0" err="1">
                <a:solidFill>
                  <a:schemeClr val="tx1"/>
                </a:solidFill>
              </a:rPr>
              <a:t>pq</a:t>
            </a:r>
            <a:r>
              <a:rPr lang="es-ES" dirty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66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A928D3-E336-3846-B4D4-7F33E46D6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2884" y="577516"/>
            <a:ext cx="4920916" cy="6280484"/>
          </a:xfrm>
        </p:spPr>
        <p:txBody>
          <a:bodyPr/>
          <a:lstStyle/>
          <a:p>
            <a:r>
              <a:rPr lang="es-ES" dirty="0" err="1">
                <a:solidFill>
                  <a:schemeClr val="tx1"/>
                </a:solidFill>
              </a:rPr>
              <a:t>ɸ</a:t>
            </a:r>
            <a:r>
              <a:rPr lang="es-ES" dirty="0">
                <a:solidFill>
                  <a:schemeClr val="tx1"/>
                </a:solidFill>
              </a:rPr>
              <a:t>(x) es la </a:t>
            </a:r>
            <a:r>
              <a:rPr lang="es-ES" dirty="0" err="1">
                <a:solidFill>
                  <a:schemeClr val="tx1"/>
                </a:solidFill>
              </a:rPr>
              <a:t>cardinalidad</a:t>
            </a:r>
            <a:r>
              <a:rPr lang="es-ES" dirty="0">
                <a:solidFill>
                  <a:schemeClr val="tx1"/>
                </a:solidFill>
              </a:rPr>
              <a:t> del conjunto de enteros positivos menor a x con los cuales no comparte divisores mayores a 1.</a:t>
            </a:r>
          </a:p>
          <a:p>
            <a:r>
              <a:rPr lang="es-ES" dirty="0" err="1">
                <a:solidFill>
                  <a:schemeClr val="tx1"/>
                </a:solidFill>
              </a:rPr>
              <a:t>ɸ</a:t>
            </a:r>
            <a:r>
              <a:rPr lang="es-ES" dirty="0">
                <a:solidFill>
                  <a:schemeClr val="tx1"/>
                </a:solidFill>
              </a:rPr>
              <a:t>(x) es demasiado lento de calcular en general</a:t>
            </a:r>
          </a:p>
          <a:p>
            <a:r>
              <a:rPr lang="es-ES" dirty="0" err="1">
                <a:solidFill>
                  <a:schemeClr val="tx1"/>
                </a:solidFill>
              </a:rPr>
              <a:t>ɸ</a:t>
            </a:r>
            <a:r>
              <a:rPr lang="es-ES" dirty="0">
                <a:solidFill>
                  <a:schemeClr val="tx1"/>
                </a:solidFill>
              </a:rPr>
              <a:t>(x) para </a:t>
            </a:r>
            <a:r>
              <a:rPr lang="es-ES" i="1" dirty="0">
                <a:solidFill>
                  <a:schemeClr val="tx1"/>
                </a:solidFill>
              </a:rPr>
              <a:t>x</a:t>
            </a:r>
            <a:r>
              <a:rPr lang="es-ES" dirty="0">
                <a:solidFill>
                  <a:schemeClr val="tx1"/>
                </a:solidFill>
              </a:rPr>
              <a:t> primo, es x-1</a:t>
            </a:r>
          </a:p>
          <a:p>
            <a:r>
              <a:rPr lang="es-ES" dirty="0" err="1">
                <a:solidFill>
                  <a:schemeClr val="tx1"/>
                </a:solidFill>
              </a:rPr>
              <a:t>ɸ</a:t>
            </a:r>
            <a:r>
              <a:rPr lang="es-ES" dirty="0">
                <a:solidFill>
                  <a:schemeClr val="tx1"/>
                </a:solidFill>
              </a:rPr>
              <a:t>(ab)=</a:t>
            </a:r>
            <a:r>
              <a:rPr lang="es-ES" dirty="0" err="1">
                <a:solidFill>
                  <a:schemeClr val="tx1"/>
                </a:solidFill>
              </a:rPr>
              <a:t>ɸ</a:t>
            </a:r>
            <a:r>
              <a:rPr lang="es-ES" dirty="0">
                <a:solidFill>
                  <a:schemeClr val="tx1"/>
                </a:solidFill>
              </a:rPr>
              <a:t>(a)*</a:t>
            </a:r>
            <a:r>
              <a:rPr lang="es-ES" dirty="0" err="1">
                <a:solidFill>
                  <a:schemeClr val="tx1"/>
                </a:solidFill>
              </a:rPr>
              <a:t>ɸ</a:t>
            </a:r>
            <a:r>
              <a:rPr lang="es-ES" dirty="0">
                <a:solidFill>
                  <a:schemeClr val="tx1"/>
                </a:solidFill>
              </a:rPr>
              <a:t>(b)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Si </a:t>
            </a:r>
            <a:r>
              <a:rPr lang="es-ES" i="1" dirty="0"/>
              <a:t>p </a:t>
            </a:r>
            <a:r>
              <a:rPr lang="es-ES" dirty="0"/>
              <a:t>y </a:t>
            </a:r>
            <a:r>
              <a:rPr lang="es-ES" i="1" dirty="0"/>
              <a:t>q </a:t>
            </a:r>
            <a:r>
              <a:rPr lang="es-ES" dirty="0"/>
              <a:t>son primos,</a:t>
            </a:r>
            <a:r>
              <a:rPr lang="es-ES" dirty="0">
                <a:solidFill>
                  <a:schemeClr val="tx1"/>
                </a:solidFill>
              </a:rPr>
              <a:t> </a:t>
            </a:r>
          </a:p>
          <a:p>
            <a:pPr marL="0" indent="0">
              <a:buNone/>
            </a:pPr>
            <a:r>
              <a:rPr lang="es-ES" dirty="0" err="1">
                <a:solidFill>
                  <a:schemeClr val="tx1"/>
                </a:solidFill>
              </a:rPr>
              <a:t>ɸ</a:t>
            </a:r>
            <a:r>
              <a:rPr lang="es-ES" dirty="0">
                <a:solidFill>
                  <a:schemeClr val="tx1"/>
                </a:solidFill>
              </a:rPr>
              <a:t>(</a:t>
            </a:r>
            <a:r>
              <a:rPr lang="es-ES" dirty="0" err="1">
                <a:solidFill>
                  <a:schemeClr val="tx1"/>
                </a:solidFill>
              </a:rPr>
              <a:t>pq</a:t>
            </a:r>
            <a:r>
              <a:rPr lang="es-ES" dirty="0">
                <a:solidFill>
                  <a:schemeClr val="tx1"/>
                </a:solidFill>
              </a:rPr>
              <a:t>)=</a:t>
            </a:r>
            <a:r>
              <a:rPr lang="es-ES" dirty="0"/>
              <a:t>(p-1)*(q-1)=pq-q-p-1</a:t>
            </a:r>
          </a:p>
          <a:p>
            <a:pPr marL="0" indent="0">
              <a:buNone/>
            </a:pPr>
            <a:endParaRPr lang="es-ES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D3C4F06-3B1A-6445-A408-23AF4086E1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670"/>
          <a:stretch/>
        </p:blipFill>
        <p:spPr>
          <a:xfrm>
            <a:off x="0" y="3351"/>
            <a:ext cx="6224338" cy="685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929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A928D3-E336-3846-B4D4-7F33E46D6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2884" y="577516"/>
            <a:ext cx="4920916" cy="6280484"/>
          </a:xfrm>
        </p:spPr>
        <p:txBody>
          <a:bodyPr/>
          <a:lstStyle/>
          <a:p>
            <a:pPr marL="0" indent="0">
              <a:buNone/>
            </a:pPr>
            <a:r>
              <a:rPr lang="es-ES" dirty="0">
                <a:solidFill>
                  <a:schemeClr val="tx1"/>
                </a:solidFill>
              </a:rPr>
              <a:t>Si sabes la factorización a primos de p*q, es trivial obtener </a:t>
            </a:r>
            <a:r>
              <a:rPr lang="es-ES" dirty="0" err="1">
                <a:solidFill>
                  <a:schemeClr val="tx1"/>
                </a:solidFill>
              </a:rPr>
              <a:t>ɸ</a:t>
            </a:r>
            <a:r>
              <a:rPr lang="es-ES" dirty="0">
                <a:solidFill>
                  <a:schemeClr val="tx1"/>
                </a:solidFill>
              </a:rPr>
              <a:t>(p*q). 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>
                <a:solidFill>
                  <a:schemeClr val="tx1"/>
                </a:solidFill>
              </a:rPr>
              <a:t>Si no sabes la factorización, puedes tardar toda la vida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D3C4F06-3B1A-6445-A408-23AF4086E1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670"/>
          <a:stretch/>
        </p:blipFill>
        <p:spPr>
          <a:xfrm>
            <a:off x="0" y="3351"/>
            <a:ext cx="6224338" cy="685464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89E1ED9-BE27-2449-BC4A-7C2435792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338" y="3736160"/>
            <a:ext cx="5967662" cy="312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1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C5BD3F-48B5-F74B-8EC7-96FD8CECF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867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s-ES" dirty="0"/>
              <a:t>Complejidad en la criptografía</a:t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D1A3073-576A-C941-A2C7-0E60A268C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E576A99-218E-B541-8358-882DAA06F133}"/>
              </a:ext>
            </a:extLst>
          </p:cNvPr>
          <p:cNvSpPr/>
          <p:nvPr/>
        </p:nvSpPr>
        <p:spPr>
          <a:xfrm>
            <a:off x="17929" y="1794962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B99FDBB-B9EB-7943-B482-0C05B89A06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4962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23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5750FF5-9C91-C04D-8AFF-38F68FE7F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Clase 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85B1DD9-4119-7344-B211-16484968C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Una MTND es no ambigua si sólo arroja </a:t>
            </a:r>
            <a:r>
              <a:rPr lang="es-ES" dirty="0" smtClean="0"/>
              <a:t>a lo más una </a:t>
            </a:r>
            <a:r>
              <a:rPr lang="es-ES" dirty="0"/>
              <a:t>solución aceptable para cualquier </a:t>
            </a:r>
            <a:r>
              <a:rPr lang="es-ES" i="1" dirty="0"/>
              <a:t>input</a:t>
            </a:r>
            <a:r>
              <a:rPr lang="es-ES" dirty="0"/>
              <a:t> X.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569BBE9C-9D38-2E46-83CF-2BCA90860295}"/>
              </a:ext>
            </a:extLst>
          </p:cNvPr>
          <p:cNvSpPr txBox="1">
            <a:spLocks/>
          </p:cNvSpPr>
          <p:nvPr/>
        </p:nvSpPr>
        <p:spPr>
          <a:xfrm>
            <a:off x="709863" y="46430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A96006F3-0B94-274D-A3F4-D0128C497999}"/>
              </a:ext>
            </a:extLst>
          </p:cNvPr>
          <p:cNvSpPr/>
          <p:nvPr/>
        </p:nvSpPr>
        <p:spPr>
          <a:xfrm>
            <a:off x="-110408" y="3959290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4127A48-8BBF-7C45-AE83-311AB632C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337" y="3959290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95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66BCF60-16DC-9348-A99B-EA8DA613F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364" y="433805"/>
            <a:ext cx="4889500" cy="9779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AA88023-2547-724D-B4E7-5F35E0B00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s-ES" dirty="0"/>
              <a:t>Una MTD puede verse como una MTND que sólo arrojará, como máximo, una solución aceptable porque de cualquier forma sólo arroja una solución.</a:t>
            </a:r>
          </a:p>
          <a:p>
            <a:r>
              <a:rPr lang="es-ES" dirty="0"/>
              <a:t>UP es el subconjunto de lenguajes cuya MTND sólo tiene máximo una solución aceptable (una </a:t>
            </a:r>
            <a:r>
              <a:rPr lang="es-ES" i="1" dirty="0"/>
              <a:t>historia</a:t>
            </a:r>
            <a:r>
              <a:rPr lang="es-ES" dirty="0"/>
              <a:t>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C5D31E7-2D4C-DF45-AC2E-84522C2E443E}"/>
              </a:ext>
            </a:extLst>
          </p:cNvPr>
          <p:cNvSpPr txBox="1">
            <a:spLocks/>
          </p:cNvSpPr>
          <p:nvPr/>
        </p:nvSpPr>
        <p:spPr>
          <a:xfrm>
            <a:off x="709863" y="46430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5EE3560-2AB1-F446-BE14-B88B8951D08E}"/>
              </a:ext>
            </a:extLst>
          </p:cNvPr>
          <p:cNvSpPr/>
          <p:nvPr/>
        </p:nvSpPr>
        <p:spPr>
          <a:xfrm>
            <a:off x="-110408" y="3959290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0C007BEE-257A-364E-826F-7C0E459C9F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337" y="3959290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085090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E6E25C-63B8-A14F-8060-AB5DFCD8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={(</a:t>
            </a:r>
            <a:r>
              <a:rPr lang="es-ES" dirty="0" err="1"/>
              <a:t>x,y</a:t>
            </a:r>
            <a:r>
              <a:rPr lang="es-ES" dirty="0"/>
              <a:t>): Existe z, f(z)=y, z&lt;x} y f es OWF</a:t>
            </a:r>
          </a:p>
          <a:p>
            <a:pPr lvl="1"/>
            <a:r>
              <a:rPr lang="es-ES" dirty="0"/>
              <a:t>En este caso, </a:t>
            </a:r>
            <a:r>
              <a:rPr lang="es-ES" i="1" dirty="0"/>
              <a:t>z x y </a:t>
            </a:r>
            <a:r>
              <a:rPr lang="es-ES" dirty="0"/>
              <a:t>son </a:t>
            </a:r>
            <a:r>
              <a:rPr lang="es-ES" dirty="0" err="1"/>
              <a:t>strings</a:t>
            </a:r>
            <a:r>
              <a:rPr lang="es-ES" dirty="0"/>
              <a:t> de 1s y 0s</a:t>
            </a:r>
          </a:p>
          <a:p>
            <a:pPr lvl="1"/>
            <a:r>
              <a:rPr lang="es-ES" dirty="0"/>
              <a:t>z&lt;x </a:t>
            </a:r>
            <a:r>
              <a:rPr lang="es-ES" dirty="0">
                <a:sym typeface="Wingdings" pitchFamily="2" charset="2"/>
              </a:rPr>
              <a:t>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 &lt; 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(x)] o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(z)=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 y 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(z)&lt;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(x)]</a:t>
            </a:r>
          </a:p>
          <a:p>
            <a:pPr lvl="1"/>
            <a:r>
              <a:rPr lang="es-ES" dirty="0">
                <a:sym typeface="Wingdings" pitchFamily="2" charset="2"/>
              </a:rPr>
              <a:t>Dado que </a:t>
            </a:r>
            <a:r>
              <a:rPr lang="es-ES" dirty="0"/>
              <a:t>f es OWF, existe k: </a:t>
            </a:r>
          </a:p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está en UP porque, dado que f es OWF, no puede haber dos z</a:t>
            </a:r>
            <a:r>
              <a:rPr lang="es-ES" baseline="-25000" dirty="0"/>
              <a:t>1 </a:t>
            </a:r>
            <a:r>
              <a:rPr lang="es-ES" dirty="0"/>
              <a:t>y z</a:t>
            </a:r>
            <a:r>
              <a:rPr lang="es-ES" baseline="-25000" dirty="0"/>
              <a:t>2</a:t>
            </a:r>
            <a:r>
              <a:rPr lang="es-ES" dirty="0"/>
              <a:t> tal que z</a:t>
            </a:r>
            <a:r>
              <a:rPr lang="es-ES" baseline="-25000" dirty="0"/>
              <a:t>1 </a:t>
            </a:r>
            <a:r>
              <a:rPr lang="es-ES" dirty="0"/>
              <a:t>=/= z</a:t>
            </a:r>
            <a:r>
              <a:rPr lang="es-ES" baseline="-25000" dirty="0"/>
              <a:t>2</a:t>
            </a:r>
            <a:r>
              <a:rPr lang="es-ES" dirty="0"/>
              <a:t>  y f(z</a:t>
            </a:r>
            <a:r>
              <a:rPr lang="es-ES" baseline="-25000" dirty="0"/>
              <a:t>1</a:t>
            </a:r>
            <a:r>
              <a:rPr lang="es-ES" dirty="0"/>
              <a:t>)=f(z</a:t>
            </a:r>
            <a:r>
              <a:rPr lang="es-ES" baseline="-25000" dirty="0"/>
              <a:t>1</a:t>
            </a:r>
            <a:r>
              <a:rPr lang="es-ES" dirty="0"/>
              <a:t>)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Si f es OWF=&gt; f(z)&gt;z</a:t>
            </a:r>
            <a:r>
              <a:rPr lang="es-ES" baseline="30000" dirty="0"/>
              <a:t>1/k </a:t>
            </a:r>
            <a:r>
              <a:rPr lang="es-ES" dirty="0"/>
              <a:t>para una k que conocemos</a:t>
            </a:r>
            <a:r>
              <a:rPr lang="en-US" dirty="0"/>
              <a:t> =&gt; </a:t>
            </a:r>
            <a:r>
              <a:rPr lang="en-US" dirty="0" err="1"/>
              <a:t>por</a:t>
            </a:r>
            <a:r>
              <a:rPr lang="en-US" dirty="0"/>
              <a:t> lo </a:t>
            </a:r>
            <a:r>
              <a:rPr lang="en-US" dirty="0" err="1"/>
              <a:t>tanto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existe</a:t>
            </a:r>
            <a:r>
              <a:rPr lang="en-US" dirty="0"/>
              <a:t> u </a:t>
            </a:r>
            <a:r>
              <a:rPr lang="en-US" dirty="0" err="1"/>
              <a:t>tal</a:t>
            </a:r>
            <a:r>
              <a:rPr lang="en-US" dirty="0"/>
              <a:t> que f(u)=y, </a:t>
            </a:r>
            <a:r>
              <a:rPr lang="en-US" dirty="0" err="1"/>
              <a:t>entonces</a:t>
            </a:r>
            <a:r>
              <a:rPr lang="en-US" dirty="0"/>
              <a:t> y&gt; u</a:t>
            </a:r>
            <a:r>
              <a:rPr lang="en-US" baseline="30000" dirty="0"/>
              <a:t>1/k</a:t>
            </a:r>
            <a:r>
              <a:rPr lang="en-US" dirty="0"/>
              <a:t> =&gt; u&lt;</a:t>
            </a:r>
            <a:r>
              <a:rPr lang="en-US" dirty="0" err="1"/>
              <a:t>y</a:t>
            </a:r>
            <a:r>
              <a:rPr lang="en-US" baseline="30000" dirty="0" err="1"/>
              <a:t>k</a:t>
            </a:r>
            <a:endParaRPr lang="en-US" baseline="30000" dirty="0"/>
          </a:p>
          <a:p>
            <a:r>
              <a:rPr lang="es-ES" dirty="0"/>
              <a:t>Probamos (1^k, y). Si la respuesta es no, por punto anterior, no hay solución para ningún x &lt; 1^k</a:t>
            </a:r>
          </a:p>
          <a:p>
            <a:r>
              <a:rPr lang="es-ES" dirty="0"/>
              <a:t>Si la respuesta es sí, hacemos búsqueda binaria del x que sea igual a z en a lo más 2(</a:t>
            </a:r>
            <a:r>
              <a:rPr lang="es-ES" dirty="0" err="1"/>
              <a:t>n^k</a:t>
            </a:r>
            <a:r>
              <a:rPr lang="es-ES" dirty="0"/>
              <a:t>) pasos. Dado que la k es conocida, encontramos para una y, la z que arroja f(z)=y. Por lo tanto, invertimos la función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  <a:p>
            <a:r>
              <a:rPr lang="es-ES" dirty="0"/>
              <a:t>Si cada paso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baseline="-25000" dirty="0"/>
              <a:t> </a:t>
            </a:r>
            <a:r>
              <a:rPr lang="es-ES" dirty="0"/>
              <a:t>lo resolviéramos en tiempo </a:t>
            </a:r>
            <a:r>
              <a:rPr lang="es-ES" dirty="0" err="1"/>
              <a:t>polinomial</a:t>
            </a:r>
            <a:r>
              <a:rPr lang="es-ES" dirty="0"/>
              <a:t>, también resolveríamos su inversa en tiempo </a:t>
            </a:r>
            <a:r>
              <a:rPr lang="es-ES" dirty="0" err="1"/>
              <a:t>polinomial</a:t>
            </a:r>
            <a:r>
              <a:rPr lang="es-ES" dirty="0"/>
              <a:t>. Dado que esto contradice que f sea OWF, los pasos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no se resuelven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BB7AA83-FCEA-4944-8AB0-FD05AE973F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5838" y="2581061"/>
            <a:ext cx="2704983" cy="2913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8E73217-9D24-4646-AB3B-F847030D76BF}"/>
              </a:ext>
            </a:extLst>
          </p:cNvPr>
          <p:cNvSpPr/>
          <p:nvPr/>
        </p:nvSpPr>
        <p:spPr>
          <a:xfrm>
            <a:off x="705853" y="2885814"/>
            <a:ext cx="11213431" cy="3803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6B43D0C7-81EE-AA40-BE1F-EF3309FC9635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mtClean="0"/>
              <a:t>Teorema: UP=P si y sólo si no hay OWF</a:t>
            </a:r>
            <a:br>
              <a:rPr lang="es-ES" smtClean="0"/>
            </a:br>
            <a:r>
              <a:rPr lang="es-ES" smtClean="0"/>
              <a:t>Si hay OWF, existe lenguaje en UP sin estar en 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86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137213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E6E25C-63B8-A14F-8060-AB5DFCD8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={(</a:t>
            </a:r>
            <a:r>
              <a:rPr lang="es-ES" dirty="0" err="1"/>
              <a:t>x,y</a:t>
            </a:r>
            <a:r>
              <a:rPr lang="es-ES" dirty="0"/>
              <a:t>): Existe z, f(z)=y, z&lt;x} y f es OWF</a:t>
            </a:r>
          </a:p>
          <a:p>
            <a:pPr lvl="1"/>
            <a:r>
              <a:rPr lang="es-ES" dirty="0"/>
              <a:t>En este caso, </a:t>
            </a:r>
            <a:r>
              <a:rPr lang="es-ES" i="1" dirty="0"/>
              <a:t>z x y </a:t>
            </a:r>
            <a:r>
              <a:rPr lang="es-ES" dirty="0"/>
              <a:t>son </a:t>
            </a:r>
            <a:r>
              <a:rPr lang="es-ES" dirty="0" err="1"/>
              <a:t>strings</a:t>
            </a:r>
            <a:r>
              <a:rPr lang="es-ES" dirty="0"/>
              <a:t> de 1s y 0s</a:t>
            </a:r>
          </a:p>
          <a:p>
            <a:pPr lvl="1"/>
            <a:r>
              <a:rPr lang="es-ES" dirty="0"/>
              <a:t>z&lt;x </a:t>
            </a:r>
            <a:r>
              <a:rPr lang="es-ES" dirty="0">
                <a:sym typeface="Wingdings" pitchFamily="2" charset="2"/>
              </a:rPr>
              <a:t>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 &lt; 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(x)] o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(z)=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 y 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(z)&lt;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(x)]</a:t>
            </a:r>
          </a:p>
          <a:p>
            <a:pPr lvl="1"/>
            <a:r>
              <a:rPr lang="es-ES" dirty="0">
                <a:sym typeface="Wingdings" pitchFamily="2" charset="2"/>
              </a:rPr>
              <a:t>Dado que </a:t>
            </a:r>
            <a:r>
              <a:rPr lang="es-ES" dirty="0"/>
              <a:t>f es OWF, existe k: </a:t>
            </a:r>
          </a:p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está en UP porque, dado que f es OWF, no puede haber dos z</a:t>
            </a:r>
            <a:r>
              <a:rPr lang="es-ES" baseline="-25000" dirty="0"/>
              <a:t>1 </a:t>
            </a:r>
            <a:r>
              <a:rPr lang="es-ES" dirty="0"/>
              <a:t>y z</a:t>
            </a:r>
            <a:r>
              <a:rPr lang="es-ES" baseline="-25000" dirty="0"/>
              <a:t>2</a:t>
            </a:r>
            <a:r>
              <a:rPr lang="es-ES" dirty="0"/>
              <a:t> tal que z</a:t>
            </a:r>
            <a:r>
              <a:rPr lang="es-ES" baseline="-25000" dirty="0"/>
              <a:t>1 </a:t>
            </a:r>
            <a:r>
              <a:rPr lang="es-ES" dirty="0"/>
              <a:t>=/= z</a:t>
            </a:r>
            <a:r>
              <a:rPr lang="es-ES" baseline="-25000" dirty="0"/>
              <a:t>2</a:t>
            </a:r>
            <a:r>
              <a:rPr lang="es-ES" dirty="0"/>
              <a:t>  y f(z</a:t>
            </a:r>
            <a:r>
              <a:rPr lang="es-ES" baseline="-25000" dirty="0"/>
              <a:t>1</a:t>
            </a:r>
            <a:r>
              <a:rPr lang="es-ES" dirty="0"/>
              <a:t>)=f(z</a:t>
            </a:r>
            <a:r>
              <a:rPr lang="es-ES" baseline="-25000" dirty="0"/>
              <a:t>1</a:t>
            </a:r>
            <a:r>
              <a:rPr lang="es-ES" dirty="0"/>
              <a:t>)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Si f es OWF=&gt; f(z)&gt;z</a:t>
            </a:r>
            <a:r>
              <a:rPr lang="es-ES" baseline="30000" dirty="0"/>
              <a:t>1/k </a:t>
            </a:r>
            <a:r>
              <a:rPr lang="es-ES" dirty="0"/>
              <a:t>para una k que conocemos</a:t>
            </a:r>
            <a:r>
              <a:rPr lang="en-US" dirty="0"/>
              <a:t> =&gt; </a:t>
            </a:r>
            <a:r>
              <a:rPr lang="en-US" dirty="0" err="1"/>
              <a:t>por</a:t>
            </a:r>
            <a:r>
              <a:rPr lang="en-US" dirty="0"/>
              <a:t> lo </a:t>
            </a:r>
            <a:r>
              <a:rPr lang="en-US" dirty="0" err="1"/>
              <a:t>tanto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existe</a:t>
            </a:r>
            <a:r>
              <a:rPr lang="en-US" dirty="0"/>
              <a:t> u </a:t>
            </a:r>
            <a:r>
              <a:rPr lang="en-US" dirty="0" err="1"/>
              <a:t>tal</a:t>
            </a:r>
            <a:r>
              <a:rPr lang="en-US" dirty="0"/>
              <a:t> que f(u)=y, </a:t>
            </a:r>
            <a:r>
              <a:rPr lang="en-US" dirty="0" err="1"/>
              <a:t>entonces</a:t>
            </a:r>
            <a:r>
              <a:rPr lang="en-US" dirty="0"/>
              <a:t> y&gt; u</a:t>
            </a:r>
            <a:r>
              <a:rPr lang="en-US" baseline="30000" dirty="0"/>
              <a:t>1/k</a:t>
            </a:r>
            <a:r>
              <a:rPr lang="en-US" dirty="0"/>
              <a:t> =&gt; u&lt;</a:t>
            </a:r>
            <a:r>
              <a:rPr lang="en-US" dirty="0" err="1"/>
              <a:t>y</a:t>
            </a:r>
            <a:r>
              <a:rPr lang="en-US" baseline="30000" dirty="0" err="1"/>
              <a:t>k</a:t>
            </a:r>
            <a:endParaRPr lang="en-US" baseline="30000" dirty="0"/>
          </a:p>
          <a:p>
            <a:r>
              <a:rPr lang="es-ES" dirty="0"/>
              <a:t>Probamos (1^k, y). Si la respuesta es no, por punto anterior, no hay solución para ningún x &lt; 1^k</a:t>
            </a:r>
          </a:p>
          <a:p>
            <a:r>
              <a:rPr lang="es-ES" dirty="0"/>
              <a:t>Si la respuesta es sí, hacemos búsqueda binaria del x que sea igual a z en a lo más 2(</a:t>
            </a:r>
            <a:r>
              <a:rPr lang="es-ES" dirty="0" err="1"/>
              <a:t>n^k</a:t>
            </a:r>
            <a:r>
              <a:rPr lang="es-ES" dirty="0"/>
              <a:t>) pasos. Dado que la k es conocida, encontramos para una y, la z que arroja f(z)=y. Por lo tanto, invertimos la función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  <a:p>
            <a:r>
              <a:rPr lang="es-ES" dirty="0"/>
              <a:t>Si cada paso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baseline="-25000" dirty="0"/>
              <a:t> </a:t>
            </a:r>
            <a:r>
              <a:rPr lang="es-ES" dirty="0"/>
              <a:t>lo resolviéramos en tiempo </a:t>
            </a:r>
            <a:r>
              <a:rPr lang="es-ES" dirty="0" err="1"/>
              <a:t>polinomial</a:t>
            </a:r>
            <a:r>
              <a:rPr lang="es-ES" dirty="0"/>
              <a:t>, también resolveríamos su inversa en tiempo </a:t>
            </a:r>
            <a:r>
              <a:rPr lang="es-ES" dirty="0" err="1"/>
              <a:t>polinomial</a:t>
            </a:r>
            <a:r>
              <a:rPr lang="es-ES" dirty="0"/>
              <a:t>. Dado que esto contradice que f sea OWF, los pasos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no se resuelven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8E73217-9D24-4646-AB3B-F847030D76BF}"/>
              </a:ext>
            </a:extLst>
          </p:cNvPr>
          <p:cNvSpPr/>
          <p:nvPr/>
        </p:nvSpPr>
        <p:spPr>
          <a:xfrm>
            <a:off x="705853" y="3481136"/>
            <a:ext cx="11213431" cy="32084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BB7AA83-FCEA-4944-8AB0-FD05AE973F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5838" y="2581061"/>
            <a:ext cx="2704983" cy="29130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6B43D0C7-81EE-AA40-BE1F-EF3309FC9635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mtClean="0"/>
              <a:t>Teorema: UP=P si y sólo si no hay OWF</a:t>
            </a:r>
            <a:br>
              <a:rPr lang="es-ES" smtClean="0"/>
            </a:br>
            <a:r>
              <a:rPr lang="es-ES" smtClean="0"/>
              <a:t>Si hay OWF, existe lenguaje en UP sin estar en 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22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C167862-F31D-1C43-8387-A8EEF8D689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67"/>
          <a:stretch/>
        </p:blipFill>
        <p:spPr>
          <a:xfrm>
            <a:off x="7243482" y="0"/>
            <a:ext cx="4948518" cy="6858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5255171E-F8B3-7940-A16B-2641BB88A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915" y="130629"/>
            <a:ext cx="3847780" cy="9092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4800" dirty="0"/>
              <a:t>Para encriptar</a:t>
            </a:r>
            <a:endParaRPr lang="en-US" sz="4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7EF9738C-92F7-C445-933E-1913149527DF}"/>
              </a:ext>
            </a:extLst>
          </p:cNvPr>
          <p:cNvSpPr txBox="1">
            <a:spLocks/>
          </p:cNvSpPr>
          <p:nvPr/>
        </p:nvSpPr>
        <p:spPr>
          <a:xfrm>
            <a:off x="293914" y="1448442"/>
            <a:ext cx="4887685" cy="3769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3200" dirty="0"/>
              <a:t>E(x, e)=y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3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3200" i="1" dirty="0"/>
              <a:t>e </a:t>
            </a:r>
            <a:r>
              <a:rPr lang="es-ES" sz="3200" dirty="0"/>
              <a:t>es una llave para encriptar</a:t>
            </a:r>
            <a:endParaRPr lang="es-ES" sz="32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9068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9188739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E6E25C-63B8-A14F-8060-AB5DFCD8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={(</a:t>
            </a:r>
            <a:r>
              <a:rPr lang="es-ES" dirty="0" err="1"/>
              <a:t>x,y</a:t>
            </a:r>
            <a:r>
              <a:rPr lang="es-ES" dirty="0"/>
              <a:t>): Existe z, f(z)=y, z&lt;x} y f es OWF</a:t>
            </a:r>
          </a:p>
          <a:p>
            <a:pPr lvl="1"/>
            <a:r>
              <a:rPr lang="es-ES" dirty="0"/>
              <a:t>En este caso, </a:t>
            </a:r>
            <a:r>
              <a:rPr lang="es-ES" i="1" dirty="0"/>
              <a:t>z x y </a:t>
            </a:r>
            <a:r>
              <a:rPr lang="es-ES" dirty="0"/>
              <a:t>son </a:t>
            </a:r>
            <a:r>
              <a:rPr lang="es-ES" dirty="0" err="1"/>
              <a:t>strings</a:t>
            </a:r>
            <a:r>
              <a:rPr lang="es-ES" dirty="0"/>
              <a:t> de 1s y 0s</a:t>
            </a:r>
          </a:p>
          <a:p>
            <a:pPr lvl="1"/>
            <a:r>
              <a:rPr lang="es-ES" dirty="0"/>
              <a:t>z&lt;x </a:t>
            </a:r>
            <a:r>
              <a:rPr lang="es-ES" dirty="0">
                <a:sym typeface="Wingdings" pitchFamily="2" charset="2"/>
              </a:rPr>
              <a:t>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 &lt; 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(x)] o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(z)=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 y 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(z)&lt;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(x)]</a:t>
            </a:r>
          </a:p>
          <a:p>
            <a:pPr lvl="1"/>
            <a:r>
              <a:rPr lang="es-ES" dirty="0">
                <a:sym typeface="Wingdings" pitchFamily="2" charset="2"/>
              </a:rPr>
              <a:t>Dado que </a:t>
            </a:r>
            <a:r>
              <a:rPr lang="es-ES" dirty="0"/>
              <a:t>f es OWF, existe k: </a:t>
            </a:r>
          </a:p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está en UP porque, dado que f es OWF, no puede haber dos z</a:t>
            </a:r>
            <a:r>
              <a:rPr lang="es-ES" baseline="-25000" dirty="0"/>
              <a:t>1 </a:t>
            </a:r>
            <a:r>
              <a:rPr lang="es-ES" dirty="0"/>
              <a:t>y z</a:t>
            </a:r>
            <a:r>
              <a:rPr lang="es-ES" baseline="-25000" dirty="0"/>
              <a:t>2</a:t>
            </a:r>
            <a:r>
              <a:rPr lang="es-ES" dirty="0"/>
              <a:t> tal que z</a:t>
            </a:r>
            <a:r>
              <a:rPr lang="es-ES" baseline="-25000" dirty="0"/>
              <a:t>1 </a:t>
            </a:r>
            <a:r>
              <a:rPr lang="es-ES" dirty="0"/>
              <a:t>=/= z</a:t>
            </a:r>
            <a:r>
              <a:rPr lang="es-ES" baseline="-25000" dirty="0"/>
              <a:t>2</a:t>
            </a:r>
            <a:r>
              <a:rPr lang="es-ES" dirty="0"/>
              <a:t>  y f(z</a:t>
            </a:r>
            <a:r>
              <a:rPr lang="es-ES" baseline="-25000" dirty="0"/>
              <a:t>1</a:t>
            </a:r>
            <a:r>
              <a:rPr lang="es-ES" dirty="0"/>
              <a:t>)=f(z</a:t>
            </a:r>
            <a:r>
              <a:rPr lang="es-ES" baseline="-25000" dirty="0"/>
              <a:t>1</a:t>
            </a:r>
            <a:r>
              <a:rPr lang="es-ES" dirty="0"/>
              <a:t>)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Si f es OWF=&gt; f(z)&gt;z</a:t>
            </a:r>
            <a:r>
              <a:rPr lang="es-ES" baseline="30000" dirty="0"/>
              <a:t>1/k </a:t>
            </a:r>
            <a:r>
              <a:rPr lang="es-ES" dirty="0"/>
              <a:t>para una k que conocemos</a:t>
            </a:r>
            <a:r>
              <a:rPr lang="en-US" dirty="0"/>
              <a:t> =&gt; </a:t>
            </a:r>
            <a:r>
              <a:rPr lang="en-US" dirty="0" err="1"/>
              <a:t>por</a:t>
            </a:r>
            <a:r>
              <a:rPr lang="en-US" dirty="0"/>
              <a:t> lo </a:t>
            </a:r>
            <a:r>
              <a:rPr lang="en-US" dirty="0" err="1"/>
              <a:t>tanto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existe</a:t>
            </a:r>
            <a:r>
              <a:rPr lang="en-US" dirty="0"/>
              <a:t> u </a:t>
            </a:r>
            <a:r>
              <a:rPr lang="en-US" dirty="0" err="1"/>
              <a:t>tal</a:t>
            </a:r>
            <a:r>
              <a:rPr lang="en-US" dirty="0"/>
              <a:t> que f(u)=y, </a:t>
            </a:r>
            <a:r>
              <a:rPr lang="en-US" dirty="0" err="1"/>
              <a:t>entonces</a:t>
            </a:r>
            <a:r>
              <a:rPr lang="en-US" dirty="0"/>
              <a:t> y&gt; u</a:t>
            </a:r>
            <a:r>
              <a:rPr lang="en-US" baseline="30000" dirty="0"/>
              <a:t>1/k</a:t>
            </a:r>
            <a:r>
              <a:rPr lang="en-US" dirty="0"/>
              <a:t> =&gt; u&lt;</a:t>
            </a:r>
            <a:r>
              <a:rPr lang="en-US" dirty="0" err="1"/>
              <a:t>y</a:t>
            </a:r>
            <a:r>
              <a:rPr lang="en-US" baseline="30000" dirty="0" err="1"/>
              <a:t>k</a:t>
            </a:r>
            <a:endParaRPr lang="en-US" baseline="30000" dirty="0"/>
          </a:p>
          <a:p>
            <a:r>
              <a:rPr lang="es-ES" dirty="0"/>
              <a:t>Probamos (1^k, y). Si la respuesta es no, por punto anterior, no hay solución para ningún x &lt; 1^k</a:t>
            </a:r>
          </a:p>
          <a:p>
            <a:r>
              <a:rPr lang="es-ES" dirty="0"/>
              <a:t>Si la respuesta es sí, hacemos búsqueda binaria del x que sea igual a z en a lo más 2(</a:t>
            </a:r>
            <a:r>
              <a:rPr lang="es-ES" dirty="0" err="1"/>
              <a:t>n^k</a:t>
            </a:r>
            <a:r>
              <a:rPr lang="es-ES" dirty="0"/>
              <a:t>) pasos. Dado que la k es conocida, encontramos para una y, la z que arroja f(z)=y. Por lo tanto, invertimos la función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  <a:p>
            <a:r>
              <a:rPr lang="es-ES" dirty="0"/>
              <a:t>Si cada paso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baseline="-25000" dirty="0"/>
              <a:t> </a:t>
            </a:r>
            <a:r>
              <a:rPr lang="es-ES" dirty="0"/>
              <a:t>lo resolviéramos en tiempo </a:t>
            </a:r>
            <a:r>
              <a:rPr lang="es-ES" dirty="0" err="1"/>
              <a:t>polinomial</a:t>
            </a:r>
            <a:r>
              <a:rPr lang="es-ES" dirty="0"/>
              <a:t>, también resolveríamos su inversa en tiempo </a:t>
            </a:r>
            <a:r>
              <a:rPr lang="es-ES" dirty="0" err="1"/>
              <a:t>polinomial</a:t>
            </a:r>
            <a:r>
              <a:rPr lang="es-ES" dirty="0"/>
              <a:t>. Dado que esto contradice que f sea OWF, los pasos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no se resuelven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8E73217-9D24-4646-AB3B-F847030D76BF}"/>
              </a:ext>
            </a:extLst>
          </p:cNvPr>
          <p:cNvSpPr/>
          <p:nvPr/>
        </p:nvSpPr>
        <p:spPr>
          <a:xfrm>
            <a:off x="705853" y="4170947"/>
            <a:ext cx="11213431" cy="2518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BB7AA83-FCEA-4944-8AB0-FD05AE973F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5838" y="2581061"/>
            <a:ext cx="2704983" cy="29130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6B43D0C7-81EE-AA40-BE1F-EF3309FC9635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mtClean="0"/>
              <a:t>Teorema: UP=P si y sólo si no hay OWF</a:t>
            </a:r>
            <a:br>
              <a:rPr lang="es-ES" smtClean="0"/>
            </a:br>
            <a:r>
              <a:rPr lang="es-ES" smtClean="0"/>
              <a:t>Si hay OWF, existe lenguaje en UP sin estar en 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9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670406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E6E25C-63B8-A14F-8060-AB5DFCD8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={(</a:t>
            </a:r>
            <a:r>
              <a:rPr lang="es-ES" dirty="0" err="1"/>
              <a:t>x,y</a:t>
            </a:r>
            <a:r>
              <a:rPr lang="es-ES" dirty="0"/>
              <a:t>): Existe z, f(z)=y, z&lt;x} y f es OWF</a:t>
            </a:r>
          </a:p>
          <a:p>
            <a:pPr lvl="1"/>
            <a:r>
              <a:rPr lang="es-ES" dirty="0"/>
              <a:t>En este caso, </a:t>
            </a:r>
            <a:r>
              <a:rPr lang="es-ES" i="1" dirty="0"/>
              <a:t>z x y </a:t>
            </a:r>
            <a:r>
              <a:rPr lang="es-ES" dirty="0"/>
              <a:t>son </a:t>
            </a:r>
            <a:r>
              <a:rPr lang="es-ES" dirty="0" err="1"/>
              <a:t>strings</a:t>
            </a:r>
            <a:r>
              <a:rPr lang="es-ES" dirty="0"/>
              <a:t> de 1s y 0s</a:t>
            </a:r>
          </a:p>
          <a:p>
            <a:pPr lvl="1"/>
            <a:r>
              <a:rPr lang="es-ES" dirty="0"/>
              <a:t>z&lt;x </a:t>
            </a:r>
            <a:r>
              <a:rPr lang="es-ES" dirty="0">
                <a:sym typeface="Wingdings" pitchFamily="2" charset="2"/>
              </a:rPr>
              <a:t>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 &lt; 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(x)] o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(z)=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 y 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(z)&lt;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(x)]</a:t>
            </a:r>
          </a:p>
          <a:p>
            <a:pPr lvl="1"/>
            <a:r>
              <a:rPr lang="es-ES" dirty="0">
                <a:sym typeface="Wingdings" pitchFamily="2" charset="2"/>
              </a:rPr>
              <a:t>Dado que </a:t>
            </a:r>
            <a:r>
              <a:rPr lang="es-ES" dirty="0"/>
              <a:t>f es OWF, existe k: </a:t>
            </a:r>
          </a:p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está en UP porque, dado que f es OWF, no puede haber dos z</a:t>
            </a:r>
            <a:r>
              <a:rPr lang="es-ES" baseline="-25000" dirty="0"/>
              <a:t>1 </a:t>
            </a:r>
            <a:r>
              <a:rPr lang="es-ES" dirty="0"/>
              <a:t>y z</a:t>
            </a:r>
            <a:r>
              <a:rPr lang="es-ES" baseline="-25000" dirty="0"/>
              <a:t>2</a:t>
            </a:r>
            <a:r>
              <a:rPr lang="es-ES" dirty="0"/>
              <a:t> tal que z</a:t>
            </a:r>
            <a:r>
              <a:rPr lang="es-ES" baseline="-25000" dirty="0"/>
              <a:t>1 </a:t>
            </a:r>
            <a:r>
              <a:rPr lang="es-ES" dirty="0"/>
              <a:t>=/= z</a:t>
            </a:r>
            <a:r>
              <a:rPr lang="es-ES" baseline="-25000" dirty="0"/>
              <a:t>2</a:t>
            </a:r>
            <a:r>
              <a:rPr lang="es-ES" dirty="0"/>
              <a:t>  y f(z</a:t>
            </a:r>
            <a:r>
              <a:rPr lang="es-ES" baseline="-25000" dirty="0"/>
              <a:t>1</a:t>
            </a:r>
            <a:r>
              <a:rPr lang="es-ES" dirty="0"/>
              <a:t>)=f(z</a:t>
            </a:r>
            <a:r>
              <a:rPr lang="es-ES" baseline="-25000" dirty="0"/>
              <a:t>1</a:t>
            </a:r>
            <a:r>
              <a:rPr lang="es-ES" dirty="0"/>
              <a:t>)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Si f es OWF=&gt; f(z)&gt;z</a:t>
            </a:r>
            <a:r>
              <a:rPr lang="es-ES" baseline="30000" dirty="0"/>
              <a:t>1/k </a:t>
            </a:r>
            <a:r>
              <a:rPr lang="es-ES" dirty="0"/>
              <a:t>para una k que conocemos</a:t>
            </a:r>
            <a:r>
              <a:rPr lang="en-US" dirty="0"/>
              <a:t> =&gt; </a:t>
            </a:r>
            <a:r>
              <a:rPr lang="en-US" dirty="0" err="1"/>
              <a:t>por</a:t>
            </a:r>
            <a:r>
              <a:rPr lang="en-US" dirty="0"/>
              <a:t> lo </a:t>
            </a:r>
            <a:r>
              <a:rPr lang="en-US" dirty="0" err="1"/>
              <a:t>tanto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existe</a:t>
            </a:r>
            <a:r>
              <a:rPr lang="en-US" dirty="0"/>
              <a:t> u </a:t>
            </a:r>
            <a:r>
              <a:rPr lang="en-US" dirty="0" err="1"/>
              <a:t>tal</a:t>
            </a:r>
            <a:r>
              <a:rPr lang="en-US" dirty="0"/>
              <a:t> que f(u)=y, </a:t>
            </a:r>
            <a:r>
              <a:rPr lang="en-US" dirty="0" err="1"/>
              <a:t>entonces</a:t>
            </a:r>
            <a:r>
              <a:rPr lang="en-US" dirty="0"/>
              <a:t> y&gt; u</a:t>
            </a:r>
            <a:r>
              <a:rPr lang="en-US" baseline="30000" dirty="0"/>
              <a:t>1/k</a:t>
            </a:r>
            <a:r>
              <a:rPr lang="en-US" dirty="0"/>
              <a:t> =&gt; u&lt;</a:t>
            </a:r>
            <a:r>
              <a:rPr lang="en-US" dirty="0" err="1"/>
              <a:t>y</a:t>
            </a:r>
            <a:r>
              <a:rPr lang="en-US" baseline="30000" dirty="0" err="1"/>
              <a:t>k</a:t>
            </a:r>
            <a:endParaRPr lang="en-US" baseline="30000" dirty="0"/>
          </a:p>
          <a:p>
            <a:r>
              <a:rPr lang="es-ES" dirty="0"/>
              <a:t>Probamos (1^k, y). Si la respuesta es no, por punto anterior, no hay solución para ningún x &lt; 1^k</a:t>
            </a:r>
          </a:p>
          <a:p>
            <a:r>
              <a:rPr lang="es-ES" dirty="0"/>
              <a:t>Si la respuesta es sí, hacemos búsqueda binaria del x que sea igual a z en a lo más 2(</a:t>
            </a:r>
            <a:r>
              <a:rPr lang="es-ES" dirty="0" err="1"/>
              <a:t>n^k</a:t>
            </a:r>
            <a:r>
              <a:rPr lang="es-ES" dirty="0"/>
              <a:t>) pasos. Dado que la k es conocida, encontramos para una y, la z que arroja f(z)=y. Por lo tanto, invertimos la función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  <a:p>
            <a:r>
              <a:rPr lang="es-ES" dirty="0"/>
              <a:t>Si cada paso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baseline="-25000" dirty="0"/>
              <a:t> </a:t>
            </a:r>
            <a:r>
              <a:rPr lang="es-ES" dirty="0"/>
              <a:t>lo resolviéramos en tiempo </a:t>
            </a:r>
            <a:r>
              <a:rPr lang="es-ES" dirty="0" err="1"/>
              <a:t>polinomial</a:t>
            </a:r>
            <a:r>
              <a:rPr lang="es-ES" dirty="0"/>
              <a:t>, también resolveríamos su inversa en tiempo </a:t>
            </a:r>
            <a:r>
              <a:rPr lang="es-ES" dirty="0" err="1"/>
              <a:t>polinomial</a:t>
            </a:r>
            <a:r>
              <a:rPr lang="es-ES" dirty="0"/>
              <a:t>. Dado que esto contradice que f sea OWF, los pasos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no se resuelven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8E73217-9D24-4646-AB3B-F847030D76BF}"/>
              </a:ext>
            </a:extLst>
          </p:cNvPr>
          <p:cNvSpPr/>
          <p:nvPr/>
        </p:nvSpPr>
        <p:spPr>
          <a:xfrm>
            <a:off x="705853" y="4459705"/>
            <a:ext cx="11213431" cy="22298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BB7AA83-FCEA-4944-8AB0-FD05AE973F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5838" y="2581061"/>
            <a:ext cx="2704983" cy="29130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6B43D0C7-81EE-AA40-BE1F-EF3309FC9635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mtClean="0"/>
              <a:t>Teorema: UP=P si y sólo si no hay OWF</a:t>
            </a:r>
            <a:br>
              <a:rPr lang="es-ES" smtClean="0"/>
            </a:br>
            <a:r>
              <a:rPr lang="es-ES" smtClean="0"/>
              <a:t>Si hay OWF, existe lenguaje en UP sin estar en 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03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824410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E6E25C-63B8-A14F-8060-AB5DFCD8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={(</a:t>
            </a:r>
            <a:r>
              <a:rPr lang="es-ES" dirty="0" err="1"/>
              <a:t>x,y</a:t>
            </a:r>
            <a:r>
              <a:rPr lang="es-ES" dirty="0"/>
              <a:t>): Existe z, f(z)=y, z&lt;x} y f es OWF</a:t>
            </a:r>
          </a:p>
          <a:p>
            <a:pPr lvl="1"/>
            <a:r>
              <a:rPr lang="es-ES" dirty="0"/>
              <a:t>En este caso, </a:t>
            </a:r>
            <a:r>
              <a:rPr lang="es-ES" i="1" dirty="0"/>
              <a:t>z x y </a:t>
            </a:r>
            <a:r>
              <a:rPr lang="es-ES" dirty="0"/>
              <a:t>son </a:t>
            </a:r>
            <a:r>
              <a:rPr lang="es-ES" dirty="0" err="1"/>
              <a:t>strings</a:t>
            </a:r>
            <a:r>
              <a:rPr lang="es-ES" dirty="0"/>
              <a:t> de 1s y 0s</a:t>
            </a:r>
          </a:p>
          <a:p>
            <a:pPr lvl="1"/>
            <a:r>
              <a:rPr lang="es-ES" dirty="0"/>
              <a:t>z&lt;x </a:t>
            </a:r>
            <a:r>
              <a:rPr lang="es-ES" dirty="0">
                <a:sym typeface="Wingdings" pitchFamily="2" charset="2"/>
              </a:rPr>
              <a:t>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 &lt; 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(x)] o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(z)=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 y 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(z)&lt;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(x)]</a:t>
            </a:r>
          </a:p>
          <a:p>
            <a:pPr lvl="1"/>
            <a:r>
              <a:rPr lang="es-ES" dirty="0">
                <a:sym typeface="Wingdings" pitchFamily="2" charset="2"/>
              </a:rPr>
              <a:t>Dado que </a:t>
            </a:r>
            <a:r>
              <a:rPr lang="es-ES" dirty="0"/>
              <a:t>f es OWF, existe k: </a:t>
            </a:r>
          </a:p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está en UP porque, dado que f es OWF, no puede haber dos z</a:t>
            </a:r>
            <a:r>
              <a:rPr lang="es-ES" baseline="-25000" dirty="0"/>
              <a:t>1 </a:t>
            </a:r>
            <a:r>
              <a:rPr lang="es-ES" dirty="0"/>
              <a:t>y z</a:t>
            </a:r>
            <a:r>
              <a:rPr lang="es-ES" baseline="-25000" dirty="0"/>
              <a:t>2</a:t>
            </a:r>
            <a:r>
              <a:rPr lang="es-ES" dirty="0"/>
              <a:t> tal que z</a:t>
            </a:r>
            <a:r>
              <a:rPr lang="es-ES" baseline="-25000" dirty="0"/>
              <a:t>1 </a:t>
            </a:r>
            <a:r>
              <a:rPr lang="es-ES" dirty="0"/>
              <a:t>=/= z</a:t>
            </a:r>
            <a:r>
              <a:rPr lang="es-ES" baseline="-25000" dirty="0"/>
              <a:t>2</a:t>
            </a:r>
            <a:r>
              <a:rPr lang="es-ES" dirty="0"/>
              <a:t>  y f(z</a:t>
            </a:r>
            <a:r>
              <a:rPr lang="es-ES" baseline="-25000" dirty="0"/>
              <a:t>1</a:t>
            </a:r>
            <a:r>
              <a:rPr lang="es-ES" dirty="0"/>
              <a:t>)=f(z</a:t>
            </a:r>
            <a:r>
              <a:rPr lang="es-ES" baseline="-25000" dirty="0"/>
              <a:t>1</a:t>
            </a:r>
            <a:r>
              <a:rPr lang="es-ES" dirty="0"/>
              <a:t>)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Si f es OWF=&gt; f(z)&gt;z</a:t>
            </a:r>
            <a:r>
              <a:rPr lang="es-ES" baseline="30000" dirty="0"/>
              <a:t>1/k </a:t>
            </a:r>
            <a:r>
              <a:rPr lang="es-ES" dirty="0"/>
              <a:t>para una k que conocemos</a:t>
            </a:r>
            <a:r>
              <a:rPr lang="en-US" dirty="0"/>
              <a:t> =&gt; </a:t>
            </a:r>
            <a:r>
              <a:rPr lang="en-US" dirty="0" err="1"/>
              <a:t>por</a:t>
            </a:r>
            <a:r>
              <a:rPr lang="en-US" dirty="0"/>
              <a:t> lo </a:t>
            </a:r>
            <a:r>
              <a:rPr lang="en-US" dirty="0" err="1"/>
              <a:t>tanto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existe</a:t>
            </a:r>
            <a:r>
              <a:rPr lang="en-US" dirty="0"/>
              <a:t> u </a:t>
            </a:r>
            <a:r>
              <a:rPr lang="en-US" dirty="0" err="1"/>
              <a:t>tal</a:t>
            </a:r>
            <a:r>
              <a:rPr lang="en-US" dirty="0"/>
              <a:t> que f(u)=y, </a:t>
            </a:r>
            <a:r>
              <a:rPr lang="en-US" dirty="0" err="1"/>
              <a:t>entonces</a:t>
            </a:r>
            <a:r>
              <a:rPr lang="en-US" dirty="0"/>
              <a:t> y&gt; u</a:t>
            </a:r>
            <a:r>
              <a:rPr lang="en-US" baseline="30000" dirty="0"/>
              <a:t>1/k</a:t>
            </a:r>
            <a:r>
              <a:rPr lang="en-US" dirty="0"/>
              <a:t> =&gt; u&lt;</a:t>
            </a:r>
            <a:r>
              <a:rPr lang="en-US" dirty="0" err="1"/>
              <a:t>y</a:t>
            </a:r>
            <a:r>
              <a:rPr lang="en-US" baseline="30000" dirty="0" err="1"/>
              <a:t>k</a:t>
            </a:r>
            <a:endParaRPr lang="en-US" baseline="30000" dirty="0"/>
          </a:p>
          <a:p>
            <a:r>
              <a:rPr lang="es-ES" dirty="0"/>
              <a:t>Probamos (1^k, y). Si la respuesta es no, por punto anterior, no hay solución para ningún x &lt; 1^k</a:t>
            </a:r>
          </a:p>
          <a:p>
            <a:r>
              <a:rPr lang="es-ES" dirty="0"/>
              <a:t>Si la respuesta es sí, hacemos búsqueda binaria del x que sea igual a z en a lo más 2(</a:t>
            </a:r>
            <a:r>
              <a:rPr lang="es-ES" dirty="0" err="1"/>
              <a:t>n^k</a:t>
            </a:r>
            <a:r>
              <a:rPr lang="es-ES" dirty="0"/>
              <a:t>) pasos. Dado que la k es conocida, encontramos para una y, la z que arroja f(z)=y. Por lo tanto, invertimos la función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  <a:p>
            <a:r>
              <a:rPr lang="es-ES" dirty="0"/>
              <a:t>Si cada paso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baseline="-25000" dirty="0"/>
              <a:t> </a:t>
            </a:r>
            <a:r>
              <a:rPr lang="es-ES" dirty="0"/>
              <a:t>lo resolviéramos en tiempo </a:t>
            </a:r>
            <a:r>
              <a:rPr lang="es-ES" dirty="0" err="1"/>
              <a:t>polinomial</a:t>
            </a:r>
            <a:r>
              <a:rPr lang="es-ES" dirty="0"/>
              <a:t>, también resolveríamos su inversa en tiempo </a:t>
            </a:r>
            <a:r>
              <a:rPr lang="es-ES" dirty="0" err="1"/>
              <a:t>polinomial</a:t>
            </a:r>
            <a:r>
              <a:rPr lang="es-ES" dirty="0"/>
              <a:t>. Dado que esto contradice que f sea OWF, los pasos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no se resuelven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8E73217-9D24-4646-AB3B-F847030D76BF}"/>
              </a:ext>
            </a:extLst>
          </p:cNvPr>
          <p:cNvSpPr/>
          <p:nvPr/>
        </p:nvSpPr>
        <p:spPr>
          <a:xfrm>
            <a:off x="705853" y="5229725"/>
            <a:ext cx="11213431" cy="14598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BB7AA83-FCEA-4944-8AB0-FD05AE973F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5838" y="2581061"/>
            <a:ext cx="2704983" cy="29130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xmlns="" id="{6B43D0C7-81EE-AA40-BE1F-EF3309FC9635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mtClean="0"/>
              <a:t>Teorema: UP=P si y sólo si no hay OWF</a:t>
            </a:r>
            <a:br>
              <a:rPr lang="es-ES" smtClean="0"/>
            </a:br>
            <a:r>
              <a:rPr lang="es-ES" smtClean="0"/>
              <a:t>Si hay OWF, existe lenguaje en UP sin estar en 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7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931126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5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400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3D0C7-81EE-AA40-BE1F-EF3309FC9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Teorema: UP=P si y sólo si no hay OWF</a:t>
            </a:r>
            <a:br>
              <a:rPr lang="es-ES" dirty="0"/>
            </a:br>
            <a:r>
              <a:rPr lang="es-ES" dirty="0"/>
              <a:t>Si hay OWF, </a:t>
            </a:r>
            <a:r>
              <a:rPr lang="es-ES" dirty="0" smtClean="0"/>
              <a:t>existe lenguaje en UP sin estar en 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E6E25C-63B8-A14F-8060-AB5DFCD8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={(</a:t>
            </a:r>
            <a:r>
              <a:rPr lang="es-ES" dirty="0" err="1"/>
              <a:t>x,y</a:t>
            </a:r>
            <a:r>
              <a:rPr lang="es-ES" dirty="0"/>
              <a:t>): Existe z, f(z)=y, z&lt;x} y f es OWF</a:t>
            </a:r>
          </a:p>
          <a:p>
            <a:pPr lvl="1"/>
            <a:r>
              <a:rPr lang="es-ES" dirty="0"/>
              <a:t>En este caso, </a:t>
            </a:r>
            <a:r>
              <a:rPr lang="es-ES" i="1" dirty="0"/>
              <a:t>z x y </a:t>
            </a:r>
            <a:r>
              <a:rPr lang="es-ES" dirty="0"/>
              <a:t>son </a:t>
            </a:r>
            <a:r>
              <a:rPr lang="es-ES" dirty="0" err="1"/>
              <a:t>strings</a:t>
            </a:r>
            <a:r>
              <a:rPr lang="es-ES" dirty="0"/>
              <a:t> de 1s y 0s</a:t>
            </a:r>
          </a:p>
          <a:p>
            <a:pPr lvl="1"/>
            <a:r>
              <a:rPr lang="es-ES" dirty="0"/>
              <a:t>z&lt;x </a:t>
            </a:r>
            <a:r>
              <a:rPr lang="es-ES" dirty="0">
                <a:sym typeface="Wingdings" pitchFamily="2" charset="2"/>
              </a:rPr>
              <a:t>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 &lt; 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(x)] o [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(z)=</a:t>
            </a:r>
            <a:r>
              <a:rPr lang="es-ES" dirty="0" err="1">
                <a:sym typeface="Wingdings" pitchFamily="2" charset="2"/>
              </a:rPr>
              <a:t>len</a:t>
            </a:r>
            <a:r>
              <a:rPr lang="es-ES" dirty="0">
                <a:sym typeface="Wingdings" pitchFamily="2" charset="2"/>
              </a:rPr>
              <a:t>(x) y 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(z)&lt;</a:t>
            </a:r>
            <a:r>
              <a:rPr lang="es-ES" dirty="0" err="1">
                <a:sym typeface="Wingdings" pitchFamily="2" charset="2"/>
              </a:rPr>
              <a:t>int</a:t>
            </a:r>
            <a:r>
              <a:rPr lang="es-ES" dirty="0">
                <a:sym typeface="Wingdings" pitchFamily="2" charset="2"/>
              </a:rPr>
              <a:t>(x)]</a:t>
            </a:r>
          </a:p>
          <a:p>
            <a:pPr lvl="1"/>
            <a:r>
              <a:rPr lang="es-ES" dirty="0">
                <a:sym typeface="Wingdings" pitchFamily="2" charset="2"/>
              </a:rPr>
              <a:t>Dado que </a:t>
            </a:r>
            <a:r>
              <a:rPr lang="es-ES" dirty="0"/>
              <a:t>f es OWF, existe k: </a:t>
            </a:r>
          </a:p>
          <a:p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está en UP porque, dado que f es OWF, no puede haber dos z</a:t>
            </a:r>
            <a:r>
              <a:rPr lang="es-ES" baseline="-25000" dirty="0"/>
              <a:t>1 </a:t>
            </a:r>
            <a:r>
              <a:rPr lang="es-ES" dirty="0"/>
              <a:t>y z</a:t>
            </a:r>
            <a:r>
              <a:rPr lang="es-ES" baseline="-25000" dirty="0"/>
              <a:t>2</a:t>
            </a:r>
            <a:r>
              <a:rPr lang="es-ES" dirty="0"/>
              <a:t> tal que z</a:t>
            </a:r>
            <a:r>
              <a:rPr lang="es-ES" baseline="-25000" dirty="0"/>
              <a:t>1 </a:t>
            </a:r>
            <a:r>
              <a:rPr lang="es-ES" dirty="0"/>
              <a:t>=/= z</a:t>
            </a:r>
            <a:r>
              <a:rPr lang="es-ES" baseline="-25000" dirty="0"/>
              <a:t>2</a:t>
            </a:r>
            <a:r>
              <a:rPr lang="es-ES" dirty="0"/>
              <a:t>  y f(z</a:t>
            </a:r>
            <a:r>
              <a:rPr lang="es-ES" baseline="-25000" dirty="0"/>
              <a:t>1</a:t>
            </a:r>
            <a:r>
              <a:rPr lang="es-ES" dirty="0"/>
              <a:t>)=f(z</a:t>
            </a:r>
            <a:r>
              <a:rPr lang="es-ES" baseline="-25000" dirty="0"/>
              <a:t>1</a:t>
            </a:r>
            <a:r>
              <a:rPr lang="es-ES" dirty="0"/>
              <a:t>)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Si f es OWF=&gt; f(z)&gt;z</a:t>
            </a:r>
            <a:r>
              <a:rPr lang="es-ES" baseline="30000" dirty="0"/>
              <a:t>1/k </a:t>
            </a:r>
            <a:r>
              <a:rPr lang="es-ES" dirty="0"/>
              <a:t>para una k que conocemos</a:t>
            </a:r>
            <a:r>
              <a:rPr lang="en-US" dirty="0"/>
              <a:t> =&gt; </a:t>
            </a:r>
            <a:r>
              <a:rPr lang="en-US" dirty="0" err="1"/>
              <a:t>por</a:t>
            </a:r>
            <a:r>
              <a:rPr lang="en-US" dirty="0"/>
              <a:t> lo </a:t>
            </a:r>
            <a:r>
              <a:rPr lang="en-US" dirty="0" err="1"/>
              <a:t>tanto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existe</a:t>
            </a:r>
            <a:r>
              <a:rPr lang="en-US" dirty="0"/>
              <a:t> u </a:t>
            </a:r>
            <a:r>
              <a:rPr lang="en-US" dirty="0" err="1"/>
              <a:t>tal</a:t>
            </a:r>
            <a:r>
              <a:rPr lang="en-US" dirty="0"/>
              <a:t> que f(u)=y, </a:t>
            </a:r>
            <a:r>
              <a:rPr lang="en-US" dirty="0" err="1"/>
              <a:t>entonces</a:t>
            </a:r>
            <a:r>
              <a:rPr lang="en-US" dirty="0"/>
              <a:t> y&gt; u</a:t>
            </a:r>
            <a:r>
              <a:rPr lang="en-US" baseline="30000" dirty="0"/>
              <a:t>1/k</a:t>
            </a:r>
            <a:r>
              <a:rPr lang="en-US" dirty="0"/>
              <a:t> =&gt; u&lt;</a:t>
            </a:r>
            <a:r>
              <a:rPr lang="en-US" dirty="0" err="1"/>
              <a:t>y</a:t>
            </a:r>
            <a:r>
              <a:rPr lang="en-US" baseline="30000" dirty="0" err="1"/>
              <a:t>k</a:t>
            </a:r>
            <a:endParaRPr lang="en-US" baseline="30000" dirty="0"/>
          </a:p>
          <a:p>
            <a:r>
              <a:rPr lang="es-ES" dirty="0"/>
              <a:t>Probamos (1^k, y). Si la respuesta es no, por punto anterior, no hay solución para ningún x &lt; 1^k</a:t>
            </a:r>
          </a:p>
          <a:p>
            <a:r>
              <a:rPr lang="es-ES" dirty="0"/>
              <a:t>Si la respuesta es sí, hacemos búsqueda binaria del x que sea igual a z en a lo más 2(</a:t>
            </a:r>
            <a:r>
              <a:rPr lang="es-ES" dirty="0" err="1"/>
              <a:t>n^k</a:t>
            </a:r>
            <a:r>
              <a:rPr lang="es-ES" dirty="0"/>
              <a:t>) pasos. Dado que la k es conocida, encontramos para una y, la z que arroja f(z)=y. Por lo tanto, invertimos la función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  <a:p>
            <a:r>
              <a:rPr lang="es-ES" dirty="0"/>
              <a:t>Si cada paso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baseline="-25000" dirty="0"/>
              <a:t> </a:t>
            </a:r>
            <a:r>
              <a:rPr lang="es-ES" dirty="0"/>
              <a:t>lo resolviéramos en tiempo </a:t>
            </a:r>
            <a:r>
              <a:rPr lang="es-ES" dirty="0" err="1"/>
              <a:t>polinomial</a:t>
            </a:r>
            <a:r>
              <a:rPr lang="es-ES" dirty="0"/>
              <a:t>, también resolveríamos su inversa en tiempo </a:t>
            </a:r>
            <a:r>
              <a:rPr lang="es-ES" dirty="0" err="1"/>
              <a:t>polinomial</a:t>
            </a:r>
            <a:r>
              <a:rPr lang="es-ES" dirty="0"/>
              <a:t>. Dado que esto contradice que f sea OWF, los pasos de </a:t>
            </a:r>
            <a:r>
              <a:rPr lang="es-ES" dirty="0" err="1"/>
              <a:t>L</a:t>
            </a:r>
            <a:r>
              <a:rPr lang="es-ES" baseline="-25000" dirty="0" err="1"/>
              <a:t>f</a:t>
            </a:r>
            <a:r>
              <a:rPr lang="es-ES" dirty="0"/>
              <a:t> no se resuelven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BB7AA83-FCEA-4944-8AB0-FD05AE973F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5838" y="2581061"/>
            <a:ext cx="2704983" cy="29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26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3D0C7-81EE-AA40-BE1F-EF3309FC9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Teorema: UP=P si y sólo si no hay OWF</a:t>
            </a:r>
            <a:br>
              <a:rPr lang="es-ES" dirty="0"/>
            </a:br>
            <a:r>
              <a:rPr lang="es-ES" dirty="0"/>
              <a:t>UP contiene a propiamente P, existe una OWF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E6E25C-63B8-A14F-8060-AB5DFCD8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Supongamos que existe L en UP y no en P. U es una MTND no ambigua que acepta L.</a:t>
            </a:r>
          </a:p>
          <a:p>
            <a:r>
              <a:rPr lang="es-ES" dirty="0"/>
              <a:t>Definimos f</a:t>
            </a:r>
            <a:r>
              <a:rPr lang="es-ES" baseline="-25000" dirty="0"/>
              <a:t>u</a:t>
            </a:r>
            <a:r>
              <a:rPr lang="es-ES" dirty="0"/>
              <a:t>(x)=1y si x es una computación aceptable para U con la entrada y</a:t>
            </a:r>
          </a:p>
          <a:p>
            <a:r>
              <a:rPr lang="es-ES" dirty="0"/>
              <a:t>Definimos f</a:t>
            </a:r>
            <a:r>
              <a:rPr lang="es-ES" baseline="-25000" dirty="0"/>
              <a:t>u</a:t>
            </a:r>
            <a:r>
              <a:rPr lang="es-ES" dirty="0"/>
              <a:t>(x)=0x si x no es una computación aceptable para U</a:t>
            </a:r>
          </a:p>
          <a:p>
            <a:r>
              <a:rPr lang="es-ES" dirty="0"/>
              <a:t>Vemos que f</a:t>
            </a:r>
            <a:r>
              <a:rPr lang="es-ES" baseline="-25000" dirty="0"/>
              <a:t>u</a:t>
            </a:r>
            <a:r>
              <a:rPr lang="es-ES" dirty="0"/>
              <a:t> es OWF</a:t>
            </a:r>
          </a:p>
          <a:p>
            <a:pPr lvl="1"/>
            <a:r>
              <a:rPr lang="es-ES" dirty="0"/>
              <a:t>Hay relación </a:t>
            </a:r>
            <a:r>
              <a:rPr lang="es-ES" dirty="0" err="1"/>
              <a:t>polinomial</a:t>
            </a:r>
            <a:r>
              <a:rPr lang="es-ES" dirty="0"/>
              <a:t> entre entradas y salidas</a:t>
            </a:r>
          </a:p>
          <a:p>
            <a:pPr lvl="1"/>
            <a:r>
              <a:rPr lang="es-ES" dirty="0"/>
              <a:t>Dado que la máquina es no ambigua, la función es uno a uno</a:t>
            </a:r>
          </a:p>
          <a:p>
            <a:pPr lvl="1"/>
            <a:r>
              <a:rPr lang="es-ES" dirty="0"/>
              <a:t>Si podemos invertir f</a:t>
            </a:r>
            <a:r>
              <a:rPr lang="es-ES" baseline="-25000" dirty="0"/>
              <a:t>u</a:t>
            </a:r>
            <a:r>
              <a:rPr lang="es-ES" dirty="0"/>
              <a:t> en tiempo </a:t>
            </a:r>
            <a:r>
              <a:rPr lang="es-ES" dirty="0" err="1"/>
              <a:t>polinomial</a:t>
            </a:r>
            <a:r>
              <a:rPr lang="es-ES" dirty="0"/>
              <a:t> podríamos decidir a L en tiempo </a:t>
            </a:r>
            <a:r>
              <a:rPr lang="es-ES" dirty="0" err="1"/>
              <a:t>polinomial</a:t>
            </a:r>
            <a:r>
              <a:rPr lang="es-ES" dirty="0"/>
              <a:t>. Invertir  f</a:t>
            </a:r>
            <a:r>
              <a:rPr lang="es-ES" baseline="30000" dirty="0"/>
              <a:t>-1</a:t>
            </a:r>
            <a:r>
              <a:rPr lang="es-ES" baseline="-25000" dirty="0"/>
              <a:t>u</a:t>
            </a:r>
            <a:r>
              <a:rPr lang="es-ES" dirty="0"/>
              <a:t>(1y) te dice que U acepta y.  Dado que f</a:t>
            </a:r>
            <a:r>
              <a:rPr lang="es-ES" baseline="-25000" dirty="0"/>
              <a:t>u</a:t>
            </a:r>
            <a:r>
              <a:rPr lang="es-ES" dirty="0"/>
              <a:t> no está en P, no es posible invertirla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7F5D8CD-23D1-2849-B0AA-5A37085D42C7}"/>
              </a:ext>
            </a:extLst>
          </p:cNvPr>
          <p:cNvSpPr/>
          <p:nvPr/>
        </p:nvSpPr>
        <p:spPr>
          <a:xfrm>
            <a:off x="489284" y="2541463"/>
            <a:ext cx="11213431" cy="3635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9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3D0C7-81EE-AA40-BE1F-EF3309FC9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Teorema: UP=P si y sólo si no hay OWF</a:t>
            </a:r>
            <a:br>
              <a:rPr lang="es-ES" dirty="0"/>
            </a:br>
            <a:r>
              <a:rPr lang="es-ES" dirty="0"/>
              <a:t>UP contiene a propiamente P, existe una OWF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E6E25C-63B8-A14F-8060-AB5DFCD8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Supongamos que existe L en UP y no en P. U es una MTND no ambigua que acepta L.</a:t>
            </a:r>
          </a:p>
          <a:p>
            <a:r>
              <a:rPr lang="es-ES" dirty="0"/>
              <a:t>Definimos f</a:t>
            </a:r>
            <a:r>
              <a:rPr lang="es-ES" baseline="-25000" dirty="0"/>
              <a:t>u</a:t>
            </a:r>
            <a:r>
              <a:rPr lang="es-ES" dirty="0"/>
              <a:t>(x)=1y si x es una computación aceptable para U con la entrada y</a:t>
            </a:r>
          </a:p>
          <a:p>
            <a:r>
              <a:rPr lang="es-ES" dirty="0"/>
              <a:t>Definimos f</a:t>
            </a:r>
            <a:r>
              <a:rPr lang="es-ES" baseline="-25000" dirty="0"/>
              <a:t>u</a:t>
            </a:r>
            <a:r>
              <a:rPr lang="es-ES" dirty="0"/>
              <a:t>(x)=0x si x no es una computación aceptable para U</a:t>
            </a:r>
          </a:p>
          <a:p>
            <a:r>
              <a:rPr lang="es-ES" dirty="0"/>
              <a:t>Vemos que f</a:t>
            </a:r>
            <a:r>
              <a:rPr lang="es-ES" baseline="-25000" dirty="0"/>
              <a:t>u</a:t>
            </a:r>
            <a:r>
              <a:rPr lang="es-ES" dirty="0"/>
              <a:t> es OWF</a:t>
            </a:r>
          </a:p>
          <a:p>
            <a:pPr lvl="1"/>
            <a:r>
              <a:rPr lang="es-ES" dirty="0"/>
              <a:t>Hay relación </a:t>
            </a:r>
            <a:r>
              <a:rPr lang="es-ES" dirty="0" err="1"/>
              <a:t>polinomial</a:t>
            </a:r>
            <a:r>
              <a:rPr lang="es-ES" dirty="0"/>
              <a:t> entre entradas y salidas</a:t>
            </a:r>
          </a:p>
          <a:p>
            <a:pPr lvl="1"/>
            <a:r>
              <a:rPr lang="es-ES" dirty="0"/>
              <a:t>Dado que la máquina es no ambigua, la función es uno a uno</a:t>
            </a:r>
          </a:p>
          <a:p>
            <a:pPr lvl="1"/>
            <a:r>
              <a:rPr lang="es-ES" dirty="0"/>
              <a:t>Si podemos invertir f</a:t>
            </a:r>
            <a:r>
              <a:rPr lang="es-ES" baseline="-25000" dirty="0"/>
              <a:t>u</a:t>
            </a:r>
            <a:r>
              <a:rPr lang="es-ES" dirty="0"/>
              <a:t> en tiempo </a:t>
            </a:r>
            <a:r>
              <a:rPr lang="es-ES" dirty="0" err="1"/>
              <a:t>polinomial</a:t>
            </a:r>
            <a:r>
              <a:rPr lang="es-ES" dirty="0"/>
              <a:t> podríamos decidir a L en tiempo </a:t>
            </a:r>
            <a:r>
              <a:rPr lang="es-ES" dirty="0" err="1"/>
              <a:t>polinomial</a:t>
            </a:r>
            <a:r>
              <a:rPr lang="es-ES" dirty="0"/>
              <a:t>. Invertir  f</a:t>
            </a:r>
            <a:r>
              <a:rPr lang="es-ES" baseline="30000" dirty="0"/>
              <a:t>-1</a:t>
            </a:r>
            <a:r>
              <a:rPr lang="es-ES" baseline="-25000" dirty="0"/>
              <a:t>u</a:t>
            </a:r>
            <a:r>
              <a:rPr lang="es-ES" dirty="0"/>
              <a:t>(1y) te dice que U acepta y.  Dado que f</a:t>
            </a:r>
            <a:r>
              <a:rPr lang="es-ES" baseline="-25000" dirty="0"/>
              <a:t>u</a:t>
            </a:r>
            <a:r>
              <a:rPr lang="es-ES" dirty="0"/>
              <a:t> no está en P, no es posible invertirla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7F5D8CD-23D1-2849-B0AA-5A37085D42C7}"/>
              </a:ext>
            </a:extLst>
          </p:cNvPr>
          <p:cNvSpPr/>
          <p:nvPr/>
        </p:nvSpPr>
        <p:spPr>
          <a:xfrm>
            <a:off x="489284" y="3449053"/>
            <a:ext cx="11213431" cy="2727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5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3D0C7-81EE-AA40-BE1F-EF3309FC9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Teorema: UP=P si y sólo si no hay OWF</a:t>
            </a:r>
            <a:br>
              <a:rPr lang="es-ES" dirty="0"/>
            </a:br>
            <a:r>
              <a:rPr lang="es-ES" dirty="0"/>
              <a:t>UP contiene a propiamente P, existe una OWF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E6E25C-63B8-A14F-8060-AB5DFCD8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Supongamos que existe L en UP y no en P. U es una MTND no ambigua que acepta L.</a:t>
            </a:r>
          </a:p>
          <a:p>
            <a:r>
              <a:rPr lang="es-ES" dirty="0"/>
              <a:t>Definimos f</a:t>
            </a:r>
            <a:r>
              <a:rPr lang="es-ES" baseline="-25000" dirty="0"/>
              <a:t>u</a:t>
            </a:r>
            <a:r>
              <a:rPr lang="es-ES" dirty="0"/>
              <a:t>(x)=1y si x es una computación aceptable para U con la entrada y</a:t>
            </a:r>
          </a:p>
          <a:p>
            <a:r>
              <a:rPr lang="es-ES" dirty="0"/>
              <a:t>Definimos f</a:t>
            </a:r>
            <a:r>
              <a:rPr lang="es-ES" baseline="-25000" dirty="0"/>
              <a:t>u</a:t>
            </a:r>
            <a:r>
              <a:rPr lang="es-ES" dirty="0"/>
              <a:t>(x)=0x si x no es una computación aceptable para U</a:t>
            </a:r>
          </a:p>
          <a:p>
            <a:r>
              <a:rPr lang="es-ES" dirty="0"/>
              <a:t>Vemos que f</a:t>
            </a:r>
            <a:r>
              <a:rPr lang="es-ES" baseline="-25000" dirty="0"/>
              <a:t>u</a:t>
            </a:r>
            <a:r>
              <a:rPr lang="es-ES" dirty="0"/>
              <a:t> es OWF</a:t>
            </a:r>
          </a:p>
          <a:p>
            <a:pPr lvl="1"/>
            <a:r>
              <a:rPr lang="es-ES" dirty="0"/>
              <a:t>Hay relación </a:t>
            </a:r>
            <a:r>
              <a:rPr lang="es-ES" dirty="0" err="1"/>
              <a:t>polinomial</a:t>
            </a:r>
            <a:r>
              <a:rPr lang="es-ES" dirty="0"/>
              <a:t> entre entradas y salidas</a:t>
            </a:r>
          </a:p>
          <a:p>
            <a:pPr lvl="1"/>
            <a:r>
              <a:rPr lang="es-ES" dirty="0"/>
              <a:t>Dado que la máquina es no ambigua, la función es uno a uno</a:t>
            </a:r>
          </a:p>
          <a:p>
            <a:pPr lvl="1"/>
            <a:r>
              <a:rPr lang="es-ES" dirty="0"/>
              <a:t>Si podemos invertir f</a:t>
            </a:r>
            <a:r>
              <a:rPr lang="es-ES" baseline="-25000" dirty="0"/>
              <a:t>u</a:t>
            </a:r>
            <a:r>
              <a:rPr lang="es-ES" dirty="0"/>
              <a:t> en tiempo </a:t>
            </a:r>
            <a:r>
              <a:rPr lang="es-ES" dirty="0" err="1"/>
              <a:t>polinomial</a:t>
            </a:r>
            <a:r>
              <a:rPr lang="es-ES" dirty="0"/>
              <a:t> podríamos decidir a L en tiempo </a:t>
            </a:r>
            <a:r>
              <a:rPr lang="es-ES" dirty="0" err="1"/>
              <a:t>polinomial</a:t>
            </a:r>
            <a:r>
              <a:rPr lang="es-ES" dirty="0"/>
              <a:t>. Invertir  f</a:t>
            </a:r>
            <a:r>
              <a:rPr lang="es-ES" baseline="30000" dirty="0"/>
              <a:t>-1</a:t>
            </a:r>
            <a:r>
              <a:rPr lang="es-ES" baseline="-25000" dirty="0"/>
              <a:t>u</a:t>
            </a:r>
            <a:r>
              <a:rPr lang="es-ES" dirty="0"/>
              <a:t>(1y) te dice que U acepta y.  Dado que f</a:t>
            </a:r>
            <a:r>
              <a:rPr lang="es-ES" baseline="-25000" dirty="0"/>
              <a:t>u</a:t>
            </a:r>
            <a:r>
              <a:rPr lang="es-ES" dirty="0"/>
              <a:t> no está en P, no es posible invertirla 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7F5D8CD-23D1-2849-B0AA-5A37085D42C7}"/>
              </a:ext>
            </a:extLst>
          </p:cNvPr>
          <p:cNvSpPr/>
          <p:nvPr/>
        </p:nvSpPr>
        <p:spPr>
          <a:xfrm>
            <a:off x="489284" y="3914273"/>
            <a:ext cx="11213431" cy="22626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83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3D0C7-81EE-AA40-BE1F-EF3309FC9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Teorema: UP=P si y sólo si no hay OWF</a:t>
            </a:r>
            <a:br>
              <a:rPr lang="es-ES" dirty="0"/>
            </a:br>
            <a:r>
              <a:rPr lang="es-ES" dirty="0"/>
              <a:t>UP contiene a propiamente P, existe una OWF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E6E25C-63B8-A14F-8060-AB5DFCD8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Supongamos que existe L en UP y no en P. U es una MTND no ambigua que acepta L.</a:t>
            </a:r>
          </a:p>
          <a:p>
            <a:r>
              <a:rPr lang="es-ES" dirty="0"/>
              <a:t>Definimos f</a:t>
            </a:r>
            <a:r>
              <a:rPr lang="es-ES" baseline="-25000" dirty="0"/>
              <a:t>u</a:t>
            </a:r>
            <a:r>
              <a:rPr lang="es-ES" dirty="0"/>
              <a:t>(x)=1y si x es una computación aceptable para U con la entrada y</a:t>
            </a:r>
          </a:p>
          <a:p>
            <a:r>
              <a:rPr lang="es-ES" dirty="0"/>
              <a:t>Definimos f</a:t>
            </a:r>
            <a:r>
              <a:rPr lang="es-ES" baseline="-25000" dirty="0"/>
              <a:t>u</a:t>
            </a:r>
            <a:r>
              <a:rPr lang="es-ES" dirty="0"/>
              <a:t>(x)=0x si x no es una computación aceptable para U</a:t>
            </a:r>
          </a:p>
          <a:p>
            <a:r>
              <a:rPr lang="es-ES" dirty="0"/>
              <a:t>Vemos que f</a:t>
            </a:r>
            <a:r>
              <a:rPr lang="es-ES" baseline="-25000" dirty="0"/>
              <a:t>u</a:t>
            </a:r>
            <a:r>
              <a:rPr lang="es-ES" dirty="0"/>
              <a:t> es OWF</a:t>
            </a:r>
          </a:p>
          <a:p>
            <a:pPr lvl="1"/>
            <a:r>
              <a:rPr lang="es-ES" dirty="0"/>
              <a:t>Hay relación </a:t>
            </a:r>
            <a:r>
              <a:rPr lang="es-ES" dirty="0" err="1"/>
              <a:t>polinomial</a:t>
            </a:r>
            <a:r>
              <a:rPr lang="es-ES" dirty="0"/>
              <a:t> entre entradas y salidas</a:t>
            </a:r>
          </a:p>
          <a:p>
            <a:pPr lvl="1"/>
            <a:r>
              <a:rPr lang="es-ES" dirty="0"/>
              <a:t>Dado que la máquina es no ambigua, la función es uno a uno</a:t>
            </a:r>
          </a:p>
          <a:p>
            <a:pPr lvl="1"/>
            <a:r>
              <a:rPr lang="es-ES" dirty="0"/>
              <a:t>Si podemos invertir f</a:t>
            </a:r>
            <a:r>
              <a:rPr lang="es-ES" baseline="-25000" dirty="0"/>
              <a:t>u</a:t>
            </a:r>
            <a:r>
              <a:rPr lang="es-ES" dirty="0"/>
              <a:t> en tiempo </a:t>
            </a:r>
            <a:r>
              <a:rPr lang="es-ES" dirty="0" err="1"/>
              <a:t>polinomial</a:t>
            </a:r>
            <a:r>
              <a:rPr lang="es-ES" dirty="0"/>
              <a:t> podríamos decidir a L en tiempo </a:t>
            </a:r>
            <a:r>
              <a:rPr lang="es-ES" dirty="0" err="1"/>
              <a:t>polinomial</a:t>
            </a:r>
            <a:r>
              <a:rPr lang="es-ES" dirty="0"/>
              <a:t>. Invertir  f</a:t>
            </a:r>
            <a:r>
              <a:rPr lang="es-ES" baseline="30000" dirty="0"/>
              <a:t>-1</a:t>
            </a:r>
            <a:r>
              <a:rPr lang="es-ES" baseline="-25000" dirty="0"/>
              <a:t>u</a:t>
            </a:r>
            <a:r>
              <a:rPr lang="es-ES" dirty="0"/>
              <a:t>(1y) te dice que U acepta y.  Dado </a:t>
            </a:r>
            <a:r>
              <a:rPr lang="es-ES" dirty="0" smtClean="0"/>
              <a:t>que L no está en P,   no </a:t>
            </a:r>
            <a:r>
              <a:rPr lang="es-ES" dirty="0"/>
              <a:t>es posible </a:t>
            </a:r>
            <a:r>
              <a:rPr lang="es-ES" dirty="0"/>
              <a:t>invertir f</a:t>
            </a:r>
            <a:r>
              <a:rPr lang="es-ES" baseline="-25000" dirty="0"/>
              <a:t>u</a:t>
            </a:r>
            <a:r>
              <a:rPr lang="es-ES" dirty="0" smtClean="0"/>
              <a:t> </a:t>
            </a:r>
            <a:r>
              <a:rPr lang="es-ES" dirty="0"/>
              <a:t>en tiempo </a:t>
            </a:r>
            <a:r>
              <a:rPr lang="es-ES" dirty="0" err="1"/>
              <a:t>polinomial</a:t>
            </a:r>
            <a:r>
              <a:rPr lang="es-E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8345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0118582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440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A1A0A9-9991-3648-9DCF-136221145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5978" y="365125"/>
            <a:ext cx="6027821" cy="1325563"/>
          </a:xfrm>
        </p:spPr>
        <p:txBody>
          <a:bodyPr/>
          <a:lstStyle/>
          <a:p>
            <a:r>
              <a:rPr lang="es-ES" dirty="0"/>
              <a:t>Para saber de OWF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9C3559A-6816-7846-A5EB-5F49F3734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5978" y="1825625"/>
            <a:ext cx="6027822" cy="4351338"/>
          </a:xfrm>
        </p:spPr>
        <p:txBody>
          <a:bodyPr/>
          <a:lstStyle/>
          <a:p>
            <a:r>
              <a:rPr lang="es-ES" dirty="0" smtClean="0"/>
              <a:t>P </a:t>
            </a:r>
            <a:r>
              <a:rPr lang="es-ES" dirty="0"/>
              <a:t>=?= NP </a:t>
            </a:r>
            <a:endParaRPr lang="en-US" dirty="0"/>
          </a:p>
          <a:p>
            <a:endParaRPr lang="es-ES" dirty="0" smtClean="0"/>
          </a:p>
          <a:p>
            <a:r>
              <a:rPr lang="es-ES" dirty="0"/>
              <a:t>UP =?= NP </a:t>
            </a:r>
            <a:endParaRPr lang="en-US" dirty="0"/>
          </a:p>
          <a:p>
            <a:endParaRPr lang="es-ES" dirty="0" smtClean="0"/>
          </a:p>
          <a:p>
            <a:r>
              <a:rPr lang="es-ES" dirty="0" smtClean="0"/>
              <a:t>UP </a:t>
            </a:r>
            <a:r>
              <a:rPr lang="es-ES" dirty="0"/>
              <a:t>=?= P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33B5D62-7703-E447-8D6F-9F30ADE1230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733" r="18558"/>
          <a:stretch/>
        </p:blipFill>
        <p:spPr>
          <a:xfrm>
            <a:off x="0" y="0"/>
            <a:ext cx="4989095" cy="6858000"/>
          </a:xfrm>
          <a:prstGeom prst="rect">
            <a:avLst/>
          </a:prstGeom>
        </p:spPr>
      </p:pic>
      <p:sp>
        <p:nvSpPr>
          <p:cNvPr id="10" name="5-Point Star 9">
            <a:extLst>
              <a:ext uri="{FF2B5EF4-FFF2-40B4-BE49-F238E27FC236}">
                <a16:creationId xmlns:a16="http://schemas.microsoft.com/office/drawing/2014/main" xmlns="" id="{177945D0-E813-0A40-B1A6-F2E59429F2B3}"/>
              </a:ext>
            </a:extLst>
          </p:cNvPr>
          <p:cNvSpPr/>
          <p:nvPr/>
        </p:nvSpPr>
        <p:spPr>
          <a:xfrm>
            <a:off x="7705163" y="3806428"/>
            <a:ext cx="430304" cy="389731"/>
          </a:xfrm>
          <a:prstGeom prst="star5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>
            <a:extLst>
              <a:ext uri="{FF2B5EF4-FFF2-40B4-BE49-F238E27FC236}">
                <a16:creationId xmlns:a16="http://schemas.microsoft.com/office/drawing/2014/main" xmlns="" id="{9B0BEB2D-0F96-084A-8C56-894844E55862}"/>
              </a:ext>
            </a:extLst>
          </p:cNvPr>
          <p:cNvSpPr/>
          <p:nvPr/>
        </p:nvSpPr>
        <p:spPr>
          <a:xfrm>
            <a:off x="7705163" y="2775547"/>
            <a:ext cx="430304" cy="389731"/>
          </a:xfrm>
          <a:prstGeom prst="star5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>
            <a:extLst>
              <a:ext uri="{FF2B5EF4-FFF2-40B4-BE49-F238E27FC236}">
                <a16:creationId xmlns:a16="http://schemas.microsoft.com/office/drawing/2014/main" xmlns="" id="{9B0BEB2D-0F96-084A-8C56-894844E55862}"/>
              </a:ext>
            </a:extLst>
          </p:cNvPr>
          <p:cNvSpPr/>
          <p:nvPr/>
        </p:nvSpPr>
        <p:spPr>
          <a:xfrm>
            <a:off x="7705163" y="1825624"/>
            <a:ext cx="430304" cy="389731"/>
          </a:xfrm>
          <a:prstGeom prst="star5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1F82EB9B-2F6E-6142-A163-7D09F783E234}"/>
              </a:ext>
            </a:extLst>
          </p:cNvPr>
          <p:cNvSpPr/>
          <p:nvPr/>
        </p:nvSpPr>
        <p:spPr>
          <a:xfrm>
            <a:off x="5321967" y="2524103"/>
            <a:ext cx="6031832" cy="3344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40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9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440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A1A0A9-9991-3648-9DCF-136221145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5978" y="365125"/>
            <a:ext cx="6027821" cy="1325563"/>
          </a:xfrm>
        </p:spPr>
        <p:txBody>
          <a:bodyPr/>
          <a:lstStyle/>
          <a:p>
            <a:r>
              <a:rPr lang="es-ES" dirty="0"/>
              <a:t>Para saber de OWF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9C3559A-6816-7846-A5EB-5F49F3734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5978" y="1825625"/>
            <a:ext cx="6027822" cy="4351338"/>
          </a:xfrm>
        </p:spPr>
        <p:txBody>
          <a:bodyPr/>
          <a:lstStyle/>
          <a:p>
            <a:r>
              <a:rPr lang="es-ES" dirty="0" smtClean="0"/>
              <a:t>P </a:t>
            </a:r>
            <a:r>
              <a:rPr lang="es-ES" dirty="0"/>
              <a:t>=?= NP </a:t>
            </a:r>
            <a:endParaRPr lang="en-US" dirty="0"/>
          </a:p>
          <a:p>
            <a:endParaRPr lang="es-ES" dirty="0" smtClean="0"/>
          </a:p>
          <a:p>
            <a:r>
              <a:rPr lang="es-ES" dirty="0"/>
              <a:t>UP =?= NP </a:t>
            </a:r>
            <a:endParaRPr lang="en-US" dirty="0"/>
          </a:p>
          <a:p>
            <a:endParaRPr lang="es-ES" dirty="0" smtClean="0"/>
          </a:p>
          <a:p>
            <a:r>
              <a:rPr lang="es-ES" dirty="0" smtClean="0"/>
              <a:t>UP </a:t>
            </a:r>
            <a:r>
              <a:rPr lang="es-ES" dirty="0"/>
              <a:t>=?= P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33B5D62-7703-E447-8D6F-9F30ADE1230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733" r="18558"/>
          <a:stretch/>
        </p:blipFill>
        <p:spPr>
          <a:xfrm>
            <a:off x="0" y="0"/>
            <a:ext cx="4989095" cy="6858000"/>
          </a:xfrm>
          <a:prstGeom prst="rect">
            <a:avLst/>
          </a:prstGeom>
        </p:spPr>
      </p:pic>
      <p:sp>
        <p:nvSpPr>
          <p:cNvPr id="10" name="5-Point Star 9">
            <a:extLst>
              <a:ext uri="{FF2B5EF4-FFF2-40B4-BE49-F238E27FC236}">
                <a16:creationId xmlns:a16="http://schemas.microsoft.com/office/drawing/2014/main" xmlns="" id="{177945D0-E813-0A40-B1A6-F2E59429F2B3}"/>
              </a:ext>
            </a:extLst>
          </p:cNvPr>
          <p:cNvSpPr/>
          <p:nvPr/>
        </p:nvSpPr>
        <p:spPr>
          <a:xfrm>
            <a:off x="7705163" y="3806428"/>
            <a:ext cx="430304" cy="389731"/>
          </a:xfrm>
          <a:prstGeom prst="star5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>
            <a:extLst>
              <a:ext uri="{FF2B5EF4-FFF2-40B4-BE49-F238E27FC236}">
                <a16:creationId xmlns:a16="http://schemas.microsoft.com/office/drawing/2014/main" xmlns="" id="{9B0BEB2D-0F96-084A-8C56-894844E55862}"/>
              </a:ext>
            </a:extLst>
          </p:cNvPr>
          <p:cNvSpPr/>
          <p:nvPr/>
        </p:nvSpPr>
        <p:spPr>
          <a:xfrm>
            <a:off x="7705163" y="2775547"/>
            <a:ext cx="430304" cy="389731"/>
          </a:xfrm>
          <a:prstGeom prst="star5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>
            <a:extLst>
              <a:ext uri="{FF2B5EF4-FFF2-40B4-BE49-F238E27FC236}">
                <a16:creationId xmlns:a16="http://schemas.microsoft.com/office/drawing/2014/main" xmlns="" id="{9B0BEB2D-0F96-084A-8C56-894844E55862}"/>
              </a:ext>
            </a:extLst>
          </p:cNvPr>
          <p:cNvSpPr/>
          <p:nvPr/>
        </p:nvSpPr>
        <p:spPr>
          <a:xfrm>
            <a:off x="7705163" y="1825624"/>
            <a:ext cx="430304" cy="389731"/>
          </a:xfrm>
          <a:prstGeom prst="star5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1F82EB9B-2F6E-6142-A163-7D09F783E234}"/>
              </a:ext>
            </a:extLst>
          </p:cNvPr>
          <p:cNvSpPr/>
          <p:nvPr/>
        </p:nvSpPr>
        <p:spPr>
          <a:xfrm>
            <a:off x="5321967" y="3630706"/>
            <a:ext cx="6031832" cy="22375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04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C167862-F31D-1C43-8387-A8EEF8D689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67"/>
          <a:stretch/>
        </p:blipFill>
        <p:spPr>
          <a:xfrm flipH="1">
            <a:off x="0" y="0"/>
            <a:ext cx="4894730" cy="6858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5255171E-F8B3-7940-A16B-2641BB88A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4455" y="363712"/>
            <a:ext cx="5622791" cy="1124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4800" dirty="0"/>
              <a:t>Para </a:t>
            </a:r>
            <a:r>
              <a:rPr lang="es-ES" sz="4800" dirty="0" err="1"/>
              <a:t>desencriptar</a:t>
            </a:r>
            <a:endParaRPr lang="en-US" sz="4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7EF9738C-92F7-C445-933E-1913149527DF}"/>
              </a:ext>
            </a:extLst>
          </p:cNvPr>
          <p:cNvSpPr txBox="1">
            <a:spLocks/>
          </p:cNvSpPr>
          <p:nvPr/>
        </p:nvSpPr>
        <p:spPr>
          <a:xfrm>
            <a:off x="5744455" y="1681524"/>
            <a:ext cx="5622791" cy="3769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3200" dirty="0"/>
              <a:t>D(y, d)=x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3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3200" i="1" dirty="0"/>
              <a:t>d </a:t>
            </a:r>
            <a:r>
              <a:rPr lang="es-ES" sz="3200" dirty="0"/>
              <a:t>es una llave para </a:t>
            </a:r>
            <a:r>
              <a:rPr lang="es-ES" sz="3200" dirty="0" err="1"/>
              <a:t>desencriptar</a:t>
            </a:r>
            <a:endParaRPr lang="es-ES" sz="32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61948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3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440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A1A0A9-9991-3648-9DCF-136221145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5978" y="365125"/>
            <a:ext cx="6027821" cy="1325563"/>
          </a:xfrm>
        </p:spPr>
        <p:txBody>
          <a:bodyPr/>
          <a:lstStyle/>
          <a:p>
            <a:r>
              <a:rPr lang="es-ES" dirty="0"/>
              <a:t>Para saber de OWF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9C3559A-6816-7846-A5EB-5F49F3734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5978" y="1825625"/>
            <a:ext cx="6027822" cy="4351338"/>
          </a:xfrm>
        </p:spPr>
        <p:txBody>
          <a:bodyPr/>
          <a:lstStyle/>
          <a:p>
            <a:r>
              <a:rPr lang="es-ES" dirty="0" smtClean="0"/>
              <a:t>P </a:t>
            </a:r>
            <a:r>
              <a:rPr lang="es-ES" dirty="0"/>
              <a:t>=?= NP </a:t>
            </a:r>
            <a:endParaRPr lang="en-US" dirty="0"/>
          </a:p>
          <a:p>
            <a:endParaRPr lang="es-ES" dirty="0" smtClean="0"/>
          </a:p>
          <a:p>
            <a:r>
              <a:rPr lang="es-ES" dirty="0"/>
              <a:t>UP =?= NP </a:t>
            </a:r>
            <a:endParaRPr lang="en-US" dirty="0"/>
          </a:p>
          <a:p>
            <a:endParaRPr lang="es-ES" dirty="0" smtClean="0"/>
          </a:p>
          <a:p>
            <a:r>
              <a:rPr lang="es-ES" dirty="0" smtClean="0"/>
              <a:t>P </a:t>
            </a:r>
            <a:r>
              <a:rPr lang="es-ES" dirty="0"/>
              <a:t>=?= </a:t>
            </a:r>
            <a:r>
              <a:rPr lang="es-ES" dirty="0" smtClean="0"/>
              <a:t>UP </a:t>
            </a: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33B5D62-7703-E447-8D6F-9F30ADE1230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733" r="18558"/>
          <a:stretch/>
        </p:blipFill>
        <p:spPr>
          <a:xfrm>
            <a:off x="0" y="0"/>
            <a:ext cx="4989095" cy="6858000"/>
          </a:xfrm>
          <a:prstGeom prst="rect">
            <a:avLst/>
          </a:prstGeom>
        </p:spPr>
      </p:pic>
      <p:sp>
        <p:nvSpPr>
          <p:cNvPr id="10" name="5-Point Star 9">
            <a:extLst>
              <a:ext uri="{FF2B5EF4-FFF2-40B4-BE49-F238E27FC236}">
                <a16:creationId xmlns:a16="http://schemas.microsoft.com/office/drawing/2014/main" xmlns="" id="{177945D0-E813-0A40-B1A6-F2E59429F2B3}"/>
              </a:ext>
            </a:extLst>
          </p:cNvPr>
          <p:cNvSpPr/>
          <p:nvPr/>
        </p:nvSpPr>
        <p:spPr>
          <a:xfrm>
            <a:off x="7705163" y="3806428"/>
            <a:ext cx="430304" cy="389731"/>
          </a:xfrm>
          <a:prstGeom prst="star5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>
            <a:extLst>
              <a:ext uri="{FF2B5EF4-FFF2-40B4-BE49-F238E27FC236}">
                <a16:creationId xmlns:a16="http://schemas.microsoft.com/office/drawing/2014/main" xmlns="" id="{9B0BEB2D-0F96-084A-8C56-894844E55862}"/>
              </a:ext>
            </a:extLst>
          </p:cNvPr>
          <p:cNvSpPr/>
          <p:nvPr/>
        </p:nvSpPr>
        <p:spPr>
          <a:xfrm>
            <a:off x="7705163" y="2775547"/>
            <a:ext cx="430304" cy="389731"/>
          </a:xfrm>
          <a:prstGeom prst="star5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>
            <a:extLst>
              <a:ext uri="{FF2B5EF4-FFF2-40B4-BE49-F238E27FC236}">
                <a16:creationId xmlns:a16="http://schemas.microsoft.com/office/drawing/2014/main" xmlns="" id="{9B0BEB2D-0F96-084A-8C56-894844E55862}"/>
              </a:ext>
            </a:extLst>
          </p:cNvPr>
          <p:cNvSpPr/>
          <p:nvPr/>
        </p:nvSpPr>
        <p:spPr>
          <a:xfrm>
            <a:off x="7705163" y="1825624"/>
            <a:ext cx="430304" cy="389731"/>
          </a:xfrm>
          <a:prstGeom prst="star5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33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B69986-D761-9D43-976E-538F6C05D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93632" cy="1325563"/>
          </a:xfrm>
        </p:spPr>
        <p:txBody>
          <a:bodyPr/>
          <a:lstStyle/>
          <a:p>
            <a:r>
              <a:rPr lang="es-ES" dirty="0"/>
              <a:t>Complejidad mínima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B46A0B8-D08B-384F-8324-2CC5C3052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93632" cy="4351338"/>
          </a:xfrm>
        </p:spPr>
        <p:txBody>
          <a:bodyPr/>
          <a:lstStyle/>
          <a:p>
            <a:r>
              <a:rPr lang="es-ES" dirty="0"/>
              <a:t>Mejor caso posible vs. Peor caso posible</a:t>
            </a:r>
          </a:p>
          <a:p>
            <a:endParaRPr lang="es-ES" dirty="0"/>
          </a:p>
          <a:p>
            <a:r>
              <a:rPr lang="es-ES" dirty="0"/>
              <a:t>UP completos</a:t>
            </a:r>
          </a:p>
          <a:p>
            <a:endParaRPr lang="es-ES" dirty="0"/>
          </a:p>
          <a:p>
            <a:r>
              <a:rPr lang="es-ES" dirty="0"/>
              <a:t>Para ningún entero k, no hay n&gt;&gt; tal que se calcule f</a:t>
            </a:r>
            <a:r>
              <a:rPr lang="es-ES" baseline="30000" dirty="0"/>
              <a:t>-1</a:t>
            </a:r>
            <a:r>
              <a:rPr lang="es-ES" dirty="0"/>
              <a:t>(y) para 2</a:t>
            </a:r>
            <a:r>
              <a:rPr lang="es-ES" baseline="30000" dirty="0"/>
              <a:t>n</a:t>
            </a:r>
            <a:r>
              <a:rPr lang="es-ES" dirty="0"/>
              <a:t>/</a:t>
            </a:r>
            <a:r>
              <a:rPr lang="es-ES" dirty="0" err="1"/>
              <a:t>n</a:t>
            </a:r>
            <a:r>
              <a:rPr lang="es-ES" baseline="30000" dirty="0" err="1"/>
              <a:t>k</a:t>
            </a:r>
            <a:r>
              <a:rPr lang="es-ES" baseline="30000" dirty="0"/>
              <a:t> </a:t>
            </a:r>
            <a:r>
              <a:rPr lang="es-ES" dirty="0"/>
              <a:t> cadenas en tiempo O(</a:t>
            </a:r>
            <a:r>
              <a:rPr lang="es-ES" dirty="0" err="1"/>
              <a:t>n</a:t>
            </a:r>
            <a:r>
              <a:rPr lang="es-ES" baseline="30000" dirty="0" err="1"/>
              <a:t>k</a:t>
            </a:r>
            <a:r>
              <a:rPr lang="es-ES" dirty="0"/>
              <a:t>) con </a:t>
            </a:r>
            <a:r>
              <a:rPr lang="es-ES" dirty="0" err="1"/>
              <a:t>lYl</a:t>
            </a:r>
            <a:r>
              <a:rPr lang="es-ES" dirty="0"/>
              <a:t>=n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1721D6B-F197-C74D-8A07-2DA0012B83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275" r="29637"/>
          <a:stretch/>
        </p:blipFill>
        <p:spPr>
          <a:xfrm>
            <a:off x="6208294" y="0"/>
            <a:ext cx="601579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F82EB9B-2F6E-6142-A163-7D09F783E234}"/>
              </a:ext>
            </a:extLst>
          </p:cNvPr>
          <p:cNvSpPr/>
          <p:nvPr/>
        </p:nvSpPr>
        <p:spPr>
          <a:xfrm>
            <a:off x="1" y="2967789"/>
            <a:ext cx="6031832" cy="3344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78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B69986-D761-9D43-976E-538F6C05D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93632" cy="1325563"/>
          </a:xfrm>
        </p:spPr>
        <p:txBody>
          <a:bodyPr/>
          <a:lstStyle/>
          <a:p>
            <a:r>
              <a:rPr lang="es-ES" dirty="0"/>
              <a:t>Complejidad mínima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B46A0B8-D08B-384F-8324-2CC5C3052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93632" cy="4351338"/>
          </a:xfrm>
        </p:spPr>
        <p:txBody>
          <a:bodyPr/>
          <a:lstStyle/>
          <a:p>
            <a:r>
              <a:rPr lang="es-ES" dirty="0"/>
              <a:t>Mejor caso posible vs. Peor caso posible</a:t>
            </a:r>
          </a:p>
          <a:p>
            <a:endParaRPr lang="es-ES" dirty="0"/>
          </a:p>
          <a:p>
            <a:r>
              <a:rPr lang="es-ES" dirty="0"/>
              <a:t>UP completos</a:t>
            </a:r>
          </a:p>
          <a:p>
            <a:endParaRPr lang="es-ES" dirty="0"/>
          </a:p>
          <a:p>
            <a:r>
              <a:rPr lang="es-ES" dirty="0"/>
              <a:t>Para ningún entero k, no hay n&gt;&gt; tal que se calcule f</a:t>
            </a:r>
            <a:r>
              <a:rPr lang="es-ES" baseline="30000" dirty="0"/>
              <a:t>-1</a:t>
            </a:r>
            <a:r>
              <a:rPr lang="es-ES" dirty="0"/>
              <a:t>(y) para 2</a:t>
            </a:r>
            <a:r>
              <a:rPr lang="es-ES" baseline="30000" dirty="0"/>
              <a:t>n</a:t>
            </a:r>
            <a:r>
              <a:rPr lang="es-ES" dirty="0"/>
              <a:t>/</a:t>
            </a:r>
            <a:r>
              <a:rPr lang="es-ES" dirty="0" err="1"/>
              <a:t>n</a:t>
            </a:r>
            <a:r>
              <a:rPr lang="es-ES" baseline="30000" dirty="0" err="1"/>
              <a:t>k</a:t>
            </a:r>
            <a:r>
              <a:rPr lang="es-ES" baseline="30000" dirty="0"/>
              <a:t> </a:t>
            </a:r>
            <a:r>
              <a:rPr lang="es-ES" dirty="0"/>
              <a:t> cadenas en tiempo O(</a:t>
            </a:r>
            <a:r>
              <a:rPr lang="es-ES" dirty="0" err="1"/>
              <a:t>n</a:t>
            </a:r>
            <a:r>
              <a:rPr lang="es-ES" baseline="30000" dirty="0" err="1"/>
              <a:t>k</a:t>
            </a:r>
            <a:r>
              <a:rPr lang="es-ES" dirty="0"/>
              <a:t>) con </a:t>
            </a:r>
            <a:r>
              <a:rPr lang="es-ES" dirty="0" err="1"/>
              <a:t>lYl</a:t>
            </a:r>
            <a:r>
              <a:rPr lang="es-ES" dirty="0"/>
              <a:t>=n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1721D6B-F197-C74D-8A07-2DA0012B83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275" r="29637"/>
          <a:stretch/>
        </p:blipFill>
        <p:spPr>
          <a:xfrm>
            <a:off x="6208294" y="0"/>
            <a:ext cx="601579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F82EB9B-2F6E-6142-A163-7D09F783E234}"/>
              </a:ext>
            </a:extLst>
          </p:cNvPr>
          <p:cNvSpPr/>
          <p:nvPr/>
        </p:nvSpPr>
        <p:spPr>
          <a:xfrm>
            <a:off x="1" y="3994484"/>
            <a:ext cx="6031832" cy="2317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5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B69986-D761-9D43-976E-538F6C05D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93632" cy="1325563"/>
          </a:xfrm>
        </p:spPr>
        <p:txBody>
          <a:bodyPr/>
          <a:lstStyle/>
          <a:p>
            <a:r>
              <a:rPr lang="es-ES" dirty="0"/>
              <a:t>Complejidad mínima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B46A0B8-D08B-384F-8324-2CC5C3052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93632" cy="4351338"/>
          </a:xfrm>
        </p:spPr>
        <p:txBody>
          <a:bodyPr/>
          <a:lstStyle/>
          <a:p>
            <a:r>
              <a:rPr lang="es-ES" dirty="0"/>
              <a:t>Mejor caso posible vs. Peor caso posible</a:t>
            </a:r>
          </a:p>
          <a:p>
            <a:endParaRPr lang="es-ES" dirty="0"/>
          </a:p>
          <a:p>
            <a:r>
              <a:rPr lang="es-ES" dirty="0"/>
              <a:t>UP completos</a:t>
            </a:r>
          </a:p>
          <a:p>
            <a:endParaRPr lang="es-ES" dirty="0"/>
          </a:p>
          <a:p>
            <a:r>
              <a:rPr lang="es-ES" dirty="0"/>
              <a:t>Para ningún entero k, no hay n&gt;&gt; tal que se calcule f</a:t>
            </a:r>
            <a:r>
              <a:rPr lang="es-ES" baseline="30000" dirty="0"/>
              <a:t>-1</a:t>
            </a:r>
            <a:r>
              <a:rPr lang="es-ES" dirty="0"/>
              <a:t>(y) para 2</a:t>
            </a:r>
            <a:r>
              <a:rPr lang="es-ES" baseline="30000" dirty="0"/>
              <a:t>n</a:t>
            </a:r>
            <a:r>
              <a:rPr lang="es-ES" dirty="0"/>
              <a:t>/</a:t>
            </a:r>
            <a:r>
              <a:rPr lang="es-ES" dirty="0" err="1"/>
              <a:t>n</a:t>
            </a:r>
            <a:r>
              <a:rPr lang="es-ES" baseline="30000" dirty="0" err="1"/>
              <a:t>k</a:t>
            </a:r>
            <a:r>
              <a:rPr lang="es-ES" baseline="30000" dirty="0"/>
              <a:t> </a:t>
            </a:r>
            <a:r>
              <a:rPr lang="es-ES" dirty="0"/>
              <a:t> cadenas en tiempo O(</a:t>
            </a:r>
            <a:r>
              <a:rPr lang="es-ES" dirty="0" err="1"/>
              <a:t>n</a:t>
            </a:r>
            <a:r>
              <a:rPr lang="es-ES" baseline="30000" dirty="0" err="1"/>
              <a:t>k</a:t>
            </a:r>
            <a:r>
              <a:rPr lang="es-ES" dirty="0"/>
              <a:t>) con </a:t>
            </a:r>
            <a:r>
              <a:rPr lang="es-ES" dirty="0" err="1"/>
              <a:t>lYl</a:t>
            </a:r>
            <a:r>
              <a:rPr lang="es-ES" dirty="0"/>
              <a:t>=n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1721D6B-F197-C74D-8A07-2DA0012B83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275" r="29637"/>
          <a:stretch/>
        </p:blipFill>
        <p:spPr>
          <a:xfrm>
            <a:off x="6208294" y="0"/>
            <a:ext cx="60157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695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186E4B-32F3-244F-9972-2D9F6DDB3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Aplicabilidad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8E4747-299B-6B4E-912F-E25C4AD5B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f</a:t>
            </a:r>
            <a:r>
              <a:rPr lang="es-ES" baseline="-25000" dirty="0" err="1"/>
              <a:t>mult</a:t>
            </a:r>
            <a:r>
              <a:rPr lang="es-ES" dirty="0"/>
              <a:t> y </a:t>
            </a:r>
            <a:r>
              <a:rPr lang="es-ES" dirty="0" err="1"/>
              <a:t>f</a:t>
            </a:r>
            <a:r>
              <a:rPr lang="es-ES" baseline="-25000" dirty="0" err="1"/>
              <a:t>exp</a:t>
            </a:r>
            <a:r>
              <a:rPr lang="es-ES" dirty="0"/>
              <a:t> no pueden ser directamente usadas</a:t>
            </a:r>
          </a:p>
          <a:p>
            <a:endParaRPr lang="es-ES" dirty="0"/>
          </a:p>
          <a:p>
            <a:pPr marL="0" indent="0">
              <a:buNone/>
            </a:pPr>
            <a:endParaRPr lang="es-ES" dirty="0"/>
          </a:p>
          <a:p>
            <a:r>
              <a:rPr lang="es-ES" dirty="0" err="1"/>
              <a:t>f</a:t>
            </a:r>
            <a:r>
              <a:rPr lang="es-ES" baseline="-25000" dirty="0" err="1"/>
              <a:t>RSA</a:t>
            </a:r>
            <a:r>
              <a:rPr lang="es-ES" dirty="0"/>
              <a:t> sí: </a:t>
            </a:r>
          </a:p>
          <a:p>
            <a:pPr marL="0" indent="0">
              <a:buNone/>
            </a:pPr>
            <a:endParaRPr lang="es-ES" dirty="0"/>
          </a:p>
          <a:p>
            <a:pPr lvl="1"/>
            <a:r>
              <a:rPr lang="es-ES" dirty="0"/>
              <a:t>[(</a:t>
            </a:r>
            <a:r>
              <a:rPr lang="es-ES" dirty="0" err="1"/>
              <a:t>ln</a:t>
            </a:r>
            <a:r>
              <a:rPr lang="es-ES" dirty="0"/>
              <a:t> 2) n] son primos entre números de n-bits</a:t>
            </a:r>
          </a:p>
          <a:p>
            <a:pPr marL="457200" lvl="1" indent="0">
              <a:buNone/>
            </a:pPr>
            <a:endParaRPr lang="es-ES" dirty="0"/>
          </a:p>
          <a:p>
            <a:pPr lvl="1"/>
            <a:r>
              <a:rPr lang="es-ES" dirty="0"/>
              <a:t>Existe inversión fácil con “pista”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F8A883A-45D1-DD46-87DC-23371667B3A0}"/>
              </a:ext>
            </a:extLst>
          </p:cNvPr>
          <p:cNvSpPr txBox="1">
            <a:spLocks/>
          </p:cNvSpPr>
          <p:nvPr/>
        </p:nvSpPr>
        <p:spPr>
          <a:xfrm rot="16200000">
            <a:off x="5419666" y="453070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CB6D312-6894-F74D-9733-78CB31E08906}"/>
              </a:ext>
            </a:extLst>
          </p:cNvPr>
          <p:cNvSpPr/>
          <p:nvPr/>
        </p:nvSpPr>
        <p:spPr>
          <a:xfrm rot="16200000">
            <a:off x="4599395" y="3846996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1ED481E-F9E4-E640-9516-5780CC68D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81466" y="3846996"/>
            <a:ext cx="12516530" cy="25033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1F82EB9B-2F6E-6142-A163-7D09F783E234}"/>
              </a:ext>
            </a:extLst>
          </p:cNvPr>
          <p:cNvSpPr/>
          <p:nvPr/>
        </p:nvSpPr>
        <p:spPr>
          <a:xfrm>
            <a:off x="1" y="2967789"/>
            <a:ext cx="7812740" cy="3344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3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186E4B-32F3-244F-9972-2D9F6DDB3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Aplicabilidad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8E4747-299B-6B4E-912F-E25C4AD5B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f</a:t>
            </a:r>
            <a:r>
              <a:rPr lang="es-ES" baseline="-25000" dirty="0" err="1"/>
              <a:t>mult</a:t>
            </a:r>
            <a:r>
              <a:rPr lang="es-ES" dirty="0"/>
              <a:t> y </a:t>
            </a:r>
            <a:r>
              <a:rPr lang="es-ES" dirty="0" err="1"/>
              <a:t>f</a:t>
            </a:r>
            <a:r>
              <a:rPr lang="es-ES" baseline="-25000" dirty="0" err="1"/>
              <a:t>exp</a:t>
            </a:r>
            <a:r>
              <a:rPr lang="es-ES" dirty="0"/>
              <a:t> no pueden ser directamente usadas</a:t>
            </a:r>
          </a:p>
          <a:p>
            <a:endParaRPr lang="es-ES" dirty="0"/>
          </a:p>
          <a:p>
            <a:pPr marL="0" indent="0">
              <a:buNone/>
            </a:pPr>
            <a:endParaRPr lang="es-ES" dirty="0"/>
          </a:p>
          <a:p>
            <a:r>
              <a:rPr lang="es-ES" dirty="0" err="1"/>
              <a:t>f</a:t>
            </a:r>
            <a:r>
              <a:rPr lang="es-ES" baseline="-25000" dirty="0" err="1"/>
              <a:t>RSA</a:t>
            </a:r>
            <a:r>
              <a:rPr lang="es-ES" dirty="0"/>
              <a:t> sí: </a:t>
            </a:r>
          </a:p>
          <a:p>
            <a:pPr marL="0" indent="0">
              <a:buNone/>
            </a:pPr>
            <a:endParaRPr lang="es-ES" dirty="0"/>
          </a:p>
          <a:p>
            <a:pPr lvl="1"/>
            <a:r>
              <a:rPr lang="es-ES" dirty="0"/>
              <a:t>[(</a:t>
            </a:r>
            <a:r>
              <a:rPr lang="es-ES" dirty="0" err="1"/>
              <a:t>ln</a:t>
            </a:r>
            <a:r>
              <a:rPr lang="es-ES" dirty="0"/>
              <a:t> 2) n] son primos entre números de n-bits</a:t>
            </a:r>
          </a:p>
          <a:p>
            <a:pPr marL="457200" lvl="1" indent="0">
              <a:buNone/>
            </a:pPr>
            <a:endParaRPr lang="es-ES" dirty="0"/>
          </a:p>
          <a:p>
            <a:pPr lvl="1"/>
            <a:r>
              <a:rPr lang="es-ES" dirty="0"/>
              <a:t>Existe inversión fácil con “pista”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F8A883A-45D1-DD46-87DC-23371667B3A0}"/>
              </a:ext>
            </a:extLst>
          </p:cNvPr>
          <p:cNvSpPr txBox="1">
            <a:spLocks/>
          </p:cNvSpPr>
          <p:nvPr/>
        </p:nvSpPr>
        <p:spPr>
          <a:xfrm rot="16200000">
            <a:off x="5419666" y="453070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CB6D312-6894-F74D-9733-78CB31E08906}"/>
              </a:ext>
            </a:extLst>
          </p:cNvPr>
          <p:cNvSpPr/>
          <p:nvPr/>
        </p:nvSpPr>
        <p:spPr>
          <a:xfrm rot="16200000">
            <a:off x="4599395" y="3846996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1ED481E-F9E4-E640-9516-5780CC68D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81466" y="3846996"/>
            <a:ext cx="12516530" cy="25033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F82EB9B-2F6E-6142-A163-7D09F783E234}"/>
              </a:ext>
            </a:extLst>
          </p:cNvPr>
          <p:cNvSpPr/>
          <p:nvPr/>
        </p:nvSpPr>
        <p:spPr>
          <a:xfrm>
            <a:off x="0" y="4182035"/>
            <a:ext cx="8148917" cy="21298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11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186E4B-32F3-244F-9972-2D9F6DDB3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Aplicabilidad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8E4747-299B-6B4E-912F-E25C4AD5B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f</a:t>
            </a:r>
            <a:r>
              <a:rPr lang="es-ES" baseline="-25000" dirty="0" err="1"/>
              <a:t>mult</a:t>
            </a:r>
            <a:r>
              <a:rPr lang="es-ES" dirty="0"/>
              <a:t> y </a:t>
            </a:r>
            <a:r>
              <a:rPr lang="es-ES" dirty="0" err="1"/>
              <a:t>f</a:t>
            </a:r>
            <a:r>
              <a:rPr lang="es-ES" baseline="-25000" dirty="0" err="1"/>
              <a:t>exp</a:t>
            </a:r>
            <a:r>
              <a:rPr lang="es-ES" dirty="0"/>
              <a:t> no pueden ser directamente usadas</a:t>
            </a:r>
          </a:p>
          <a:p>
            <a:endParaRPr lang="es-ES" dirty="0"/>
          </a:p>
          <a:p>
            <a:pPr marL="0" indent="0">
              <a:buNone/>
            </a:pPr>
            <a:endParaRPr lang="es-ES" dirty="0"/>
          </a:p>
          <a:p>
            <a:r>
              <a:rPr lang="es-ES" dirty="0" err="1"/>
              <a:t>f</a:t>
            </a:r>
            <a:r>
              <a:rPr lang="es-ES" baseline="-25000" dirty="0" err="1"/>
              <a:t>RSA</a:t>
            </a:r>
            <a:r>
              <a:rPr lang="es-ES" dirty="0"/>
              <a:t> sí: </a:t>
            </a:r>
          </a:p>
          <a:p>
            <a:pPr marL="0" indent="0">
              <a:buNone/>
            </a:pPr>
            <a:endParaRPr lang="es-ES" dirty="0"/>
          </a:p>
          <a:p>
            <a:pPr lvl="1"/>
            <a:r>
              <a:rPr lang="es-ES" dirty="0"/>
              <a:t>[(</a:t>
            </a:r>
            <a:r>
              <a:rPr lang="es-ES" dirty="0" err="1"/>
              <a:t>ln</a:t>
            </a:r>
            <a:r>
              <a:rPr lang="es-ES" dirty="0"/>
              <a:t> 2) n] son primos entre números de n-bits</a:t>
            </a:r>
          </a:p>
          <a:p>
            <a:pPr marL="457200" lvl="1" indent="0">
              <a:buNone/>
            </a:pPr>
            <a:endParaRPr lang="es-ES" dirty="0"/>
          </a:p>
          <a:p>
            <a:pPr lvl="1"/>
            <a:r>
              <a:rPr lang="es-ES" dirty="0"/>
              <a:t>Existe inversión fácil con “pista”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F8A883A-45D1-DD46-87DC-23371667B3A0}"/>
              </a:ext>
            </a:extLst>
          </p:cNvPr>
          <p:cNvSpPr txBox="1">
            <a:spLocks/>
          </p:cNvSpPr>
          <p:nvPr/>
        </p:nvSpPr>
        <p:spPr>
          <a:xfrm rot="16200000">
            <a:off x="5419666" y="453070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CB6D312-6894-F74D-9733-78CB31E08906}"/>
              </a:ext>
            </a:extLst>
          </p:cNvPr>
          <p:cNvSpPr/>
          <p:nvPr/>
        </p:nvSpPr>
        <p:spPr>
          <a:xfrm rot="16200000">
            <a:off x="4599395" y="3846996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1ED481E-F9E4-E640-9516-5780CC68D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81466" y="3846996"/>
            <a:ext cx="12516530" cy="25033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F82EB9B-2F6E-6142-A163-7D09F783E234}"/>
              </a:ext>
            </a:extLst>
          </p:cNvPr>
          <p:cNvSpPr/>
          <p:nvPr/>
        </p:nvSpPr>
        <p:spPr>
          <a:xfrm>
            <a:off x="0" y="4961965"/>
            <a:ext cx="8148917" cy="1349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82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186E4B-32F3-244F-9972-2D9F6DDB3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Aplicabilidad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8E4747-299B-6B4E-912F-E25C4AD5B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f</a:t>
            </a:r>
            <a:r>
              <a:rPr lang="es-ES" baseline="-25000" dirty="0" err="1"/>
              <a:t>mult</a:t>
            </a:r>
            <a:r>
              <a:rPr lang="es-ES" dirty="0"/>
              <a:t> y </a:t>
            </a:r>
            <a:r>
              <a:rPr lang="es-ES" dirty="0" err="1"/>
              <a:t>f</a:t>
            </a:r>
            <a:r>
              <a:rPr lang="es-ES" baseline="-25000" dirty="0" err="1"/>
              <a:t>exp</a:t>
            </a:r>
            <a:r>
              <a:rPr lang="es-ES" dirty="0"/>
              <a:t> no pueden ser directamente usadas</a:t>
            </a:r>
          </a:p>
          <a:p>
            <a:endParaRPr lang="es-ES" dirty="0"/>
          </a:p>
          <a:p>
            <a:pPr marL="0" indent="0">
              <a:buNone/>
            </a:pPr>
            <a:endParaRPr lang="es-ES" dirty="0"/>
          </a:p>
          <a:p>
            <a:r>
              <a:rPr lang="es-ES" dirty="0" err="1"/>
              <a:t>f</a:t>
            </a:r>
            <a:r>
              <a:rPr lang="es-ES" baseline="-25000" dirty="0" err="1"/>
              <a:t>RSA</a:t>
            </a:r>
            <a:r>
              <a:rPr lang="es-ES" dirty="0"/>
              <a:t> sí: </a:t>
            </a:r>
          </a:p>
          <a:p>
            <a:pPr marL="0" indent="0">
              <a:buNone/>
            </a:pPr>
            <a:endParaRPr lang="es-ES" dirty="0"/>
          </a:p>
          <a:p>
            <a:pPr lvl="1"/>
            <a:r>
              <a:rPr lang="es-ES" dirty="0"/>
              <a:t>[(</a:t>
            </a:r>
            <a:r>
              <a:rPr lang="es-ES" dirty="0" err="1"/>
              <a:t>ln</a:t>
            </a:r>
            <a:r>
              <a:rPr lang="es-ES" dirty="0"/>
              <a:t> 2) n] son primos entre números de n-bits</a:t>
            </a:r>
          </a:p>
          <a:p>
            <a:pPr marL="457200" lvl="1" indent="0">
              <a:buNone/>
            </a:pPr>
            <a:endParaRPr lang="es-ES" dirty="0"/>
          </a:p>
          <a:p>
            <a:pPr lvl="1"/>
            <a:r>
              <a:rPr lang="es-ES" dirty="0"/>
              <a:t>Existe inversión fácil con “pista”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F8A883A-45D1-DD46-87DC-23371667B3A0}"/>
              </a:ext>
            </a:extLst>
          </p:cNvPr>
          <p:cNvSpPr txBox="1">
            <a:spLocks/>
          </p:cNvSpPr>
          <p:nvPr/>
        </p:nvSpPr>
        <p:spPr>
          <a:xfrm rot="16200000">
            <a:off x="5419666" y="453070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CB6D312-6894-F74D-9733-78CB31E08906}"/>
              </a:ext>
            </a:extLst>
          </p:cNvPr>
          <p:cNvSpPr/>
          <p:nvPr/>
        </p:nvSpPr>
        <p:spPr>
          <a:xfrm rot="16200000">
            <a:off x="4599395" y="3846996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1ED481E-F9E4-E640-9516-5780CC68D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81466" y="3846996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87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28819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400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C5BD3F-48B5-F74B-8EC7-96FD8CECF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867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Aplicaciones de la criptografía</a:t>
            </a: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Puerta trampa y protocolos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E576A99-218E-B541-8358-882DAA06F133}"/>
              </a:ext>
            </a:extLst>
          </p:cNvPr>
          <p:cNvSpPr/>
          <p:nvPr/>
        </p:nvSpPr>
        <p:spPr>
          <a:xfrm>
            <a:off x="17929" y="1794962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B99FDBB-B9EB-7943-B482-0C05B89A06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4962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49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3EFF6B-4DC3-4F4C-A001-62A1B80DB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Puerta Trampa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1D69AE-8743-2746-8D33-7CCE996F4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OWF + 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Podemos mapear el dominio fácilmente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Existe función </a:t>
            </a:r>
            <a:r>
              <a:rPr lang="es-ES" dirty="0" err="1"/>
              <a:t>polinomialmente</a:t>
            </a:r>
            <a:r>
              <a:rPr lang="es-ES" dirty="0"/>
              <a:t> </a:t>
            </a:r>
          </a:p>
          <a:p>
            <a:pPr marL="0" indent="0">
              <a:buNone/>
            </a:pPr>
            <a:r>
              <a:rPr lang="es-ES" dirty="0"/>
              <a:t>   computable </a:t>
            </a:r>
            <a:r>
              <a:rPr lang="es-ES" i="1" dirty="0"/>
              <a:t>d</a:t>
            </a:r>
            <a:r>
              <a:rPr lang="es-ES" dirty="0"/>
              <a:t> que </a:t>
            </a:r>
          </a:p>
          <a:p>
            <a:pPr marL="0" indent="0">
              <a:buNone/>
            </a:pPr>
            <a:r>
              <a:rPr lang="es-ES" dirty="0"/>
              <a:t>   trivializa el problema de inversión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E70B0FC-3F91-B94F-8084-6201AFB58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074"/>
          <a:stretch/>
        </p:blipFill>
        <p:spPr>
          <a:xfrm>
            <a:off x="6769768" y="-4762"/>
            <a:ext cx="5422232" cy="686276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F33320B-DC9D-CA43-8ECD-DF4906D8E2DF}"/>
              </a:ext>
            </a:extLst>
          </p:cNvPr>
          <p:cNvSpPr/>
          <p:nvPr/>
        </p:nvSpPr>
        <p:spPr>
          <a:xfrm>
            <a:off x="737936" y="2566737"/>
            <a:ext cx="6031832" cy="36102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16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363740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7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440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68909F-3801-AA45-A36D-CC8339016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Enfoque </a:t>
            </a:r>
            <a:r>
              <a:rPr lang="es-ES" i="1" dirty="0" err="1" smtClean="0"/>
              <a:t>naive</a:t>
            </a:r>
            <a:endParaRPr lang="en-US" i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45114B5B-040A-7F4A-AE02-01E58340AA17}"/>
              </a:ext>
            </a:extLst>
          </p:cNvPr>
          <p:cNvSpPr txBox="1">
            <a:spLocks/>
          </p:cNvSpPr>
          <p:nvPr/>
        </p:nvSpPr>
        <p:spPr>
          <a:xfrm>
            <a:off x="1638620" y="1878749"/>
            <a:ext cx="5855874" cy="2047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3200" dirty="0"/>
              <a:t>X= 010101001001110010…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3200" i="1" dirty="0"/>
              <a:t>e</a:t>
            </a:r>
            <a:r>
              <a:rPr lang="es-ES" sz="3200" i="1" dirty="0" smtClean="0"/>
              <a:t>= </a:t>
            </a:r>
            <a:r>
              <a:rPr lang="es-ES" sz="3200" dirty="0"/>
              <a:t>110100100110010010</a:t>
            </a:r>
            <a:r>
              <a:rPr lang="es-ES" sz="3200" i="1" dirty="0"/>
              <a:t>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230382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3EFF6B-4DC3-4F4C-A001-62A1B80DB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Puerta Trampa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1D69AE-8743-2746-8D33-7CCE996F4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OWF + 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Podemos mapear el dominio fácilmente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Existe función </a:t>
            </a:r>
            <a:r>
              <a:rPr lang="es-ES" dirty="0" err="1"/>
              <a:t>polinomialmente</a:t>
            </a:r>
            <a:r>
              <a:rPr lang="es-ES" dirty="0"/>
              <a:t> </a:t>
            </a:r>
          </a:p>
          <a:p>
            <a:pPr marL="0" indent="0">
              <a:buNone/>
            </a:pPr>
            <a:r>
              <a:rPr lang="es-ES" dirty="0"/>
              <a:t>   computable </a:t>
            </a:r>
            <a:r>
              <a:rPr lang="es-ES" i="1" dirty="0"/>
              <a:t>d</a:t>
            </a:r>
            <a:r>
              <a:rPr lang="es-ES" dirty="0"/>
              <a:t> que </a:t>
            </a:r>
          </a:p>
          <a:p>
            <a:pPr marL="0" indent="0">
              <a:buNone/>
            </a:pPr>
            <a:r>
              <a:rPr lang="es-ES" dirty="0"/>
              <a:t>   trivializa el problema de inversión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E70B0FC-3F91-B94F-8084-6201AFB58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074"/>
          <a:stretch/>
        </p:blipFill>
        <p:spPr>
          <a:xfrm>
            <a:off x="6769768" y="-4762"/>
            <a:ext cx="5422232" cy="686276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F33320B-DC9D-CA43-8ECD-DF4906D8E2DF}"/>
              </a:ext>
            </a:extLst>
          </p:cNvPr>
          <p:cNvSpPr/>
          <p:nvPr/>
        </p:nvSpPr>
        <p:spPr>
          <a:xfrm>
            <a:off x="737936" y="3689683"/>
            <a:ext cx="6031832" cy="2487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9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3EFF6B-4DC3-4F4C-A001-62A1B80DB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Puerta Trampa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1D69AE-8743-2746-8D33-7CCE996F4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31568" cy="4351338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OWF + 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Podemos mapear el dominio fácilmente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Existe función </a:t>
            </a:r>
            <a:r>
              <a:rPr lang="es-ES" dirty="0" err="1"/>
              <a:t>polinomialmente</a:t>
            </a:r>
            <a:r>
              <a:rPr lang="es-ES" dirty="0"/>
              <a:t> computable </a:t>
            </a:r>
            <a:r>
              <a:rPr lang="es-ES" i="1" dirty="0"/>
              <a:t>d</a:t>
            </a:r>
            <a:r>
              <a:rPr lang="es-ES" dirty="0"/>
              <a:t> que  trivializa el problema de inversión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E70B0FC-3F91-B94F-8084-6201AFB58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074"/>
          <a:stretch/>
        </p:blipFill>
        <p:spPr>
          <a:xfrm>
            <a:off x="6769768" y="-4762"/>
            <a:ext cx="5422232" cy="686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2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6F9DD2-9EBA-1B46-805D-C9C510B62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Criptografía aleatorizada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42C40E1-2ED4-5D41-812A-ECADBE9FC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/>
              <a:t>1 bit: b</a:t>
            </a:r>
            <a:r>
              <a:rPr lang="es-ES" sz="2400" baseline="30000" dirty="0"/>
              <a:t>e</a:t>
            </a:r>
            <a:r>
              <a:rPr lang="es-ES" sz="2400" dirty="0"/>
              <a:t>=b para b en {0,1} y cualquier e</a:t>
            </a:r>
          </a:p>
          <a:p>
            <a:endParaRPr lang="es-ES" sz="2400" dirty="0"/>
          </a:p>
          <a:p>
            <a:r>
              <a:rPr lang="es-ES" sz="2400" dirty="0"/>
              <a:t>Se envía (2x+b), </a:t>
            </a:r>
            <a:r>
              <a:rPr lang="es-ES" sz="2400" i="1" dirty="0"/>
              <a:t>x</a:t>
            </a:r>
            <a:r>
              <a:rPr lang="es-ES" sz="2400" dirty="0"/>
              <a:t> irrelevante</a:t>
            </a:r>
          </a:p>
          <a:p>
            <a:endParaRPr lang="es-ES" sz="2400" dirty="0"/>
          </a:p>
          <a:p>
            <a:r>
              <a:rPr lang="es-ES" sz="2400" dirty="0"/>
              <a:t>Se puede enviar bit por bit un mensaje largo escondido así</a:t>
            </a:r>
            <a:endParaRPr lang="en-US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20AFC4B-F1DD-4447-906F-0598D7579F57}"/>
              </a:ext>
            </a:extLst>
          </p:cNvPr>
          <p:cNvSpPr txBox="1">
            <a:spLocks/>
          </p:cNvSpPr>
          <p:nvPr/>
        </p:nvSpPr>
        <p:spPr>
          <a:xfrm>
            <a:off x="677778" y="47009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8E8B89A-3784-AE46-B3CF-C2539D2799B6}"/>
              </a:ext>
            </a:extLst>
          </p:cNvPr>
          <p:cNvSpPr/>
          <p:nvPr/>
        </p:nvSpPr>
        <p:spPr>
          <a:xfrm>
            <a:off x="-142493" y="4017191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C7B70BE-E625-9A4C-A8F4-B765CE628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422" y="4017191"/>
            <a:ext cx="12516530" cy="25033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6E3F75B-0FEC-0B4C-A85E-6C3FC90CBDFF}"/>
              </a:ext>
            </a:extLst>
          </p:cNvPr>
          <p:cNvSpPr/>
          <p:nvPr/>
        </p:nvSpPr>
        <p:spPr>
          <a:xfrm>
            <a:off x="677778" y="2638614"/>
            <a:ext cx="8402054" cy="13785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6F9DD2-9EBA-1B46-805D-C9C510B62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Criptografía aleatorizada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42C40E1-2ED4-5D41-812A-ECADBE9FC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/>
              <a:t>1 bit: b</a:t>
            </a:r>
            <a:r>
              <a:rPr lang="es-ES" sz="2400" baseline="30000" dirty="0"/>
              <a:t>e</a:t>
            </a:r>
            <a:r>
              <a:rPr lang="es-ES" sz="2400" dirty="0"/>
              <a:t>=b para b en {0,1} y cualquier e</a:t>
            </a:r>
          </a:p>
          <a:p>
            <a:endParaRPr lang="es-ES" sz="2400" dirty="0"/>
          </a:p>
          <a:p>
            <a:r>
              <a:rPr lang="es-ES" sz="2400" dirty="0"/>
              <a:t>Se envía (2x+b), </a:t>
            </a:r>
            <a:r>
              <a:rPr lang="es-ES" sz="2400" i="1" dirty="0"/>
              <a:t>x</a:t>
            </a:r>
            <a:r>
              <a:rPr lang="es-ES" sz="2400" dirty="0"/>
              <a:t> irrelevante</a:t>
            </a:r>
          </a:p>
          <a:p>
            <a:endParaRPr lang="es-ES" sz="2400" dirty="0"/>
          </a:p>
          <a:p>
            <a:r>
              <a:rPr lang="es-ES" sz="2400" dirty="0"/>
              <a:t>Se puede enviar bit por bit un mensaje largo escondido así</a:t>
            </a:r>
            <a:endParaRPr lang="en-US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20AFC4B-F1DD-4447-906F-0598D7579F57}"/>
              </a:ext>
            </a:extLst>
          </p:cNvPr>
          <p:cNvSpPr txBox="1">
            <a:spLocks/>
          </p:cNvSpPr>
          <p:nvPr/>
        </p:nvSpPr>
        <p:spPr>
          <a:xfrm>
            <a:off x="677778" y="47009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8E8B89A-3784-AE46-B3CF-C2539D2799B6}"/>
              </a:ext>
            </a:extLst>
          </p:cNvPr>
          <p:cNvSpPr/>
          <p:nvPr/>
        </p:nvSpPr>
        <p:spPr>
          <a:xfrm>
            <a:off x="-142493" y="4017191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C7B70BE-E625-9A4C-A8F4-B765CE628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422" y="4017191"/>
            <a:ext cx="12516530" cy="25033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6E3F75B-0FEC-0B4C-A85E-6C3FC90CBDFF}"/>
              </a:ext>
            </a:extLst>
          </p:cNvPr>
          <p:cNvSpPr/>
          <p:nvPr/>
        </p:nvSpPr>
        <p:spPr>
          <a:xfrm>
            <a:off x="677778" y="3336758"/>
            <a:ext cx="8402054" cy="6804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537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6F9DD2-9EBA-1B46-805D-C9C510B62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Criptografía aleatorizada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42C40E1-2ED4-5D41-812A-ECADBE9FC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/>
              <a:t>1 bit: b</a:t>
            </a:r>
            <a:r>
              <a:rPr lang="es-ES" sz="2400" baseline="30000" dirty="0"/>
              <a:t>e</a:t>
            </a:r>
            <a:r>
              <a:rPr lang="es-ES" sz="2400" dirty="0"/>
              <a:t>=b para b en {0,1} y cualquier e</a:t>
            </a:r>
          </a:p>
          <a:p>
            <a:endParaRPr lang="es-ES" sz="2400" dirty="0"/>
          </a:p>
          <a:p>
            <a:r>
              <a:rPr lang="es-ES" sz="2400" dirty="0"/>
              <a:t>Se envía (2x+b), </a:t>
            </a:r>
            <a:r>
              <a:rPr lang="es-ES" sz="2400" i="1" dirty="0"/>
              <a:t>x</a:t>
            </a:r>
            <a:r>
              <a:rPr lang="es-ES" sz="2400" dirty="0"/>
              <a:t> irrelevante</a:t>
            </a:r>
          </a:p>
          <a:p>
            <a:endParaRPr lang="es-ES" sz="2400" dirty="0"/>
          </a:p>
          <a:p>
            <a:r>
              <a:rPr lang="es-ES" sz="2400" dirty="0"/>
              <a:t>Se puede enviar bit por bit un mensaje largo escondido así</a:t>
            </a:r>
            <a:endParaRPr lang="en-US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20AFC4B-F1DD-4447-906F-0598D7579F57}"/>
              </a:ext>
            </a:extLst>
          </p:cNvPr>
          <p:cNvSpPr txBox="1">
            <a:spLocks/>
          </p:cNvSpPr>
          <p:nvPr/>
        </p:nvSpPr>
        <p:spPr>
          <a:xfrm>
            <a:off x="677778" y="47009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8E8B89A-3784-AE46-B3CF-C2539D2799B6}"/>
              </a:ext>
            </a:extLst>
          </p:cNvPr>
          <p:cNvSpPr/>
          <p:nvPr/>
        </p:nvSpPr>
        <p:spPr>
          <a:xfrm>
            <a:off x="-142493" y="4017191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C7B70BE-E625-9A4C-A8F4-B765CE628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422" y="4017191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73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9B785A-BFA1-7445-8F05-FCF0ED71A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0"/>
            <a:ext cx="10515600" cy="1325563"/>
          </a:xfrm>
        </p:spPr>
        <p:txBody>
          <a:bodyPr/>
          <a:lstStyle/>
          <a:p>
            <a:r>
              <a:rPr lang="es-ES" dirty="0"/>
              <a:t>Firmas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0908F56-EE86-C240-9CE3-9D9F3502E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024063"/>
            <a:ext cx="11353800" cy="5676901"/>
          </a:xfrm>
        </p:spPr>
        <p:txBody>
          <a:bodyPr/>
          <a:lstStyle/>
          <a:p>
            <a:r>
              <a:rPr lang="es-ES" dirty="0"/>
              <a:t>Enviar (x, D(x, 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)))</a:t>
            </a:r>
          </a:p>
          <a:p>
            <a:endParaRPr lang="es-ES" dirty="0"/>
          </a:p>
          <a:p>
            <a:r>
              <a:rPr lang="es-ES" dirty="0"/>
              <a:t>Cualquier receptor puede hacer E(D(x,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),</a:t>
            </a:r>
            <a:r>
              <a:rPr lang="es-ES" dirty="0" err="1"/>
              <a:t>e</a:t>
            </a:r>
            <a:r>
              <a:rPr lang="es-ES" baseline="-25000" dirty="0" err="1"/>
              <a:t>A</a:t>
            </a:r>
            <a:r>
              <a:rPr lang="es-ES" dirty="0"/>
              <a:t>) para confirmar que Alice usó llave</a:t>
            </a:r>
          </a:p>
          <a:p>
            <a:endParaRPr lang="es-ES" dirty="0"/>
          </a:p>
          <a:p>
            <a:r>
              <a:rPr lang="es-ES" dirty="0"/>
              <a:t>Como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baseline="-25000" dirty="0"/>
              <a:t> </a:t>
            </a:r>
            <a:r>
              <a:rPr lang="es-ES" dirty="0"/>
              <a:t>es secreto, nadie puede generar 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50B30A35-6B2D-1149-85C1-59887FD95516}"/>
              </a:ext>
            </a:extLst>
          </p:cNvPr>
          <p:cNvSpPr txBox="1">
            <a:spLocks/>
          </p:cNvSpPr>
          <p:nvPr/>
        </p:nvSpPr>
        <p:spPr>
          <a:xfrm>
            <a:off x="677778" y="47009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6F864E4-ED76-B244-89ED-ADCF95ADC148}"/>
              </a:ext>
            </a:extLst>
          </p:cNvPr>
          <p:cNvSpPr/>
          <p:nvPr/>
        </p:nvSpPr>
        <p:spPr>
          <a:xfrm>
            <a:off x="-142493" y="4017191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09687A0-6E01-DD4E-952D-5E792962F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422" y="4017191"/>
            <a:ext cx="12516530" cy="2503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07E818A-63D8-B24E-9366-DBAD71D86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017191"/>
            <a:ext cx="5099385" cy="284080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DFF897CD-BCEC-7247-9709-A664F55DEF4B}"/>
              </a:ext>
            </a:extLst>
          </p:cNvPr>
          <p:cNvSpPr/>
          <p:nvPr/>
        </p:nvSpPr>
        <p:spPr>
          <a:xfrm>
            <a:off x="1" y="867028"/>
            <a:ext cx="12201906" cy="3150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32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9B785A-BFA1-7445-8F05-FCF0ED71A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0"/>
            <a:ext cx="10515600" cy="1325563"/>
          </a:xfrm>
        </p:spPr>
        <p:txBody>
          <a:bodyPr/>
          <a:lstStyle/>
          <a:p>
            <a:r>
              <a:rPr lang="es-ES" dirty="0"/>
              <a:t>Firmas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0908F56-EE86-C240-9CE3-9D9F3502E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024063"/>
            <a:ext cx="11353800" cy="5676901"/>
          </a:xfrm>
        </p:spPr>
        <p:txBody>
          <a:bodyPr/>
          <a:lstStyle/>
          <a:p>
            <a:r>
              <a:rPr lang="es-ES" dirty="0"/>
              <a:t>Enviar (x, D(x, 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)))</a:t>
            </a:r>
          </a:p>
          <a:p>
            <a:endParaRPr lang="es-ES" dirty="0"/>
          </a:p>
          <a:p>
            <a:r>
              <a:rPr lang="es-ES" dirty="0"/>
              <a:t>Cualquier receptor puede hacer E(D(x,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),</a:t>
            </a:r>
            <a:r>
              <a:rPr lang="es-ES" dirty="0" err="1"/>
              <a:t>e</a:t>
            </a:r>
            <a:r>
              <a:rPr lang="es-ES" baseline="-25000" dirty="0" err="1"/>
              <a:t>A</a:t>
            </a:r>
            <a:r>
              <a:rPr lang="es-ES" dirty="0"/>
              <a:t>) para confirmar que Alice usó llave</a:t>
            </a:r>
          </a:p>
          <a:p>
            <a:endParaRPr lang="es-ES" dirty="0"/>
          </a:p>
          <a:p>
            <a:r>
              <a:rPr lang="es-ES" dirty="0"/>
              <a:t>Como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baseline="-25000" dirty="0"/>
              <a:t> </a:t>
            </a:r>
            <a:r>
              <a:rPr lang="es-ES" dirty="0"/>
              <a:t>es secreto, nadie puede generar 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50B30A35-6B2D-1149-85C1-59887FD95516}"/>
              </a:ext>
            </a:extLst>
          </p:cNvPr>
          <p:cNvSpPr txBox="1">
            <a:spLocks/>
          </p:cNvSpPr>
          <p:nvPr/>
        </p:nvSpPr>
        <p:spPr>
          <a:xfrm>
            <a:off x="677778" y="47009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6F864E4-ED76-B244-89ED-ADCF95ADC148}"/>
              </a:ext>
            </a:extLst>
          </p:cNvPr>
          <p:cNvSpPr/>
          <p:nvPr/>
        </p:nvSpPr>
        <p:spPr>
          <a:xfrm>
            <a:off x="-142493" y="4017191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09687A0-6E01-DD4E-952D-5E792962F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422" y="4017191"/>
            <a:ext cx="12516530" cy="2503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07E818A-63D8-B24E-9366-DBAD71D86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017191"/>
            <a:ext cx="5099385" cy="284080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DFF897CD-BCEC-7247-9709-A664F55DEF4B}"/>
              </a:ext>
            </a:extLst>
          </p:cNvPr>
          <p:cNvSpPr/>
          <p:nvPr/>
        </p:nvSpPr>
        <p:spPr>
          <a:xfrm>
            <a:off x="1" y="1840194"/>
            <a:ext cx="12201906" cy="2176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02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9B785A-BFA1-7445-8F05-FCF0ED71A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0"/>
            <a:ext cx="10515600" cy="1325563"/>
          </a:xfrm>
        </p:spPr>
        <p:txBody>
          <a:bodyPr/>
          <a:lstStyle/>
          <a:p>
            <a:r>
              <a:rPr lang="es-ES" dirty="0"/>
              <a:t>Firmas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0908F56-EE86-C240-9CE3-9D9F3502E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024063"/>
            <a:ext cx="11353800" cy="5676901"/>
          </a:xfrm>
        </p:spPr>
        <p:txBody>
          <a:bodyPr/>
          <a:lstStyle/>
          <a:p>
            <a:r>
              <a:rPr lang="es-ES" dirty="0"/>
              <a:t>Enviar (x, D(x, 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)))</a:t>
            </a:r>
          </a:p>
          <a:p>
            <a:endParaRPr lang="es-ES" dirty="0"/>
          </a:p>
          <a:p>
            <a:r>
              <a:rPr lang="es-ES" dirty="0"/>
              <a:t>Cualquier receptor puede hacer E(D(x,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),</a:t>
            </a:r>
            <a:r>
              <a:rPr lang="es-ES" dirty="0" err="1"/>
              <a:t>e</a:t>
            </a:r>
            <a:r>
              <a:rPr lang="es-ES" baseline="-25000" dirty="0" err="1"/>
              <a:t>A</a:t>
            </a:r>
            <a:r>
              <a:rPr lang="es-ES" dirty="0"/>
              <a:t>) para confirmar que Alice usó llave</a:t>
            </a:r>
          </a:p>
          <a:p>
            <a:endParaRPr lang="es-ES" dirty="0"/>
          </a:p>
          <a:p>
            <a:r>
              <a:rPr lang="es-ES" dirty="0"/>
              <a:t>Como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baseline="-25000" dirty="0"/>
              <a:t> </a:t>
            </a:r>
            <a:r>
              <a:rPr lang="es-ES" dirty="0"/>
              <a:t>es secreto, nadie puede generar 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50B30A35-6B2D-1149-85C1-59887FD95516}"/>
              </a:ext>
            </a:extLst>
          </p:cNvPr>
          <p:cNvSpPr txBox="1">
            <a:spLocks/>
          </p:cNvSpPr>
          <p:nvPr/>
        </p:nvSpPr>
        <p:spPr>
          <a:xfrm>
            <a:off x="677778" y="47009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6F864E4-ED76-B244-89ED-ADCF95ADC148}"/>
              </a:ext>
            </a:extLst>
          </p:cNvPr>
          <p:cNvSpPr/>
          <p:nvPr/>
        </p:nvSpPr>
        <p:spPr>
          <a:xfrm>
            <a:off x="-142493" y="4017191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09687A0-6E01-DD4E-952D-5E792962F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422" y="4017191"/>
            <a:ext cx="12516530" cy="2503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07E818A-63D8-B24E-9366-DBAD71D86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017191"/>
            <a:ext cx="5099385" cy="284080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DFF897CD-BCEC-7247-9709-A664F55DEF4B}"/>
              </a:ext>
            </a:extLst>
          </p:cNvPr>
          <p:cNvSpPr/>
          <p:nvPr/>
        </p:nvSpPr>
        <p:spPr>
          <a:xfrm>
            <a:off x="1" y="2951747"/>
            <a:ext cx="12201906" cy="106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00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9B785A-BFA1-7445-8F05-FCF0ED71A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0"/>
            <a:ext cx="10515600" cy="1325563"/>
          </a:xfrm>
        </p:spPr>
        <p:txBody>
          <a:bodyPr/>
          <a:lstStyle/>
          <a:p>
            <a:r>
              <a:rPr lang="es-ES" dirty="0"/>
              <a:t>Firmas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0908F56-EE86-C240-9CE3-9D9F3502E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024063"/>
            <a:ext cx="11353800" cy="5676901"/>
          </a:xfrm>
        </p:spPr>
        <p:txBody>
          <a:bodyPr/>
          <a:lstStyle/>
          <a:p>
            <a:r>
              <a:rPr lang="es-ES" dirty="0"/>
              <a:t>Enviar (x, D(x, 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)))</a:t>
            </a:r>
          </a:p>
          <a:p>
            <a:endParaRPr lang="es-ES" dirty="0"/>
          </a:p>
          <a:p>
            <a:r>
              <a:rPr lang="es-ES" dirty="0"/>
              <a:t>Cualquier receptor puede hacer E(D(x,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),</a:t>
            </a:r>
            <a:r>
              <a:rPr lang="es-ES" dirty="0" err="1"/>
              <a:t>e</a:t>
            </a:r>
            <a:r>
              <a:rPr lang="es-ES" baseline="-25000" dirty="0" err="1"/>
              <a:t>A</a:t>
            </a:r>
            <a:r>
              <a:rPr lang="es-ES" dirty="0"/>
              <a:t>) para confirmar que Alice usó llave</a:t>
            </a:r>
          </a:p>
          <a:p>
            <a:endParaRPr lang="es-ES" dirty="0"/>
          </a:p>
          <a:p>
            <a:r>
              <a:rPr lang="es-ES" dirty="0"/>
              <a:t>Como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baseline="-25000" dirty="0"/>
              <a:t> </a:t>
            </a:r>
            <a:r>
              <a:rPr lang="es-ES" dirty="0"/>
              <a:t>es secreto, nadie puede generar D(x, </a:t>
            </a:r>
            <a:r>
              <a:rPr lang="es-ES" dirty="0" err="1"/>
              <a:t>d</a:t>
            </a:r>
            <a:r>
              <a:rPr lang="es-ES" baseline="-25000" dirty="0" err="1"/>
              <a:t>A</a:t>
            </a:r>
            <a:r>
              <a:rPr lang="es-ES" dirty="0"/>
              <a:t>)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50B30A35-6B2D-1149-85C1-59887FD95516}"/>
              </a:ext>
            </a:extLst>
          </p:cNvPr>
          <p:cNvSpPr txBox="1">
            <a:spLocks/>
          </p:cNvSpPr>
          <p:nvPr/>
        </p:nvSpPr>
        <p:spPr>
          <a:xfrm>
            <a:off x="677778" y="47009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Complejidad en la criptografía</a:t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>
                <a:solidFill>
                  <a:schemeClr val="tx1">
                    <a:lumMod val="50000"/>
                    <a:lumOff val="50000"/>
                  </a:schemeClr>
                </a:solidFill>
              </a:rPr>
              <a:t>Clase UP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6F864E4-ED76-B244-89ED-ADCF95ADC148}"/>
              </a:ext>
            </a:extLst>
          </p:cNvPr>
          <p:cNvSpPr/>
          <p:nvPr/>
        </p:nvSpPr>
        <p:spPr>
          <a:xfrm>
            <a:off x="-142493" y="4017191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09687A0-6E01-DD4E-952D-5E792962F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422" y="4017191"/>
            <a:ext cx="12516530" cy="2503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07E818A-63D8-B24E-9366-DBAD71D86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017191"/>
            <a:ext cx="5099385" cy="284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208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4030F6-EC11-5447-BF8E-F3942B1AD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Póker electrónico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30F4790-332C-534C-A243-A6F6AA944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343400" cy="4351338"/>
          </a:xfrm>
        </p:spPr>
        <p:txBody>
          <a:bodyPr>
            <a:normAutofit/>
          </a:bodyPr>
          <a:lstStyle/>
          <a:p>
            <a:r>
              <a:rPr lang="es-ES" dirty="0"/>
              <a:t>Tres cartas A, B, C</a:t>
            </a:r>
          </a:p>
          <a:p>
            <a:r>
              <a:rPr lang="es-ES" dirty="0"/>
              <a:t>Alice genera A</a:t>
            </a:r>
            <a:r>
              <a:rPr lang="es-ES" baseline="30000" dirty="0"/>
              <a:t>EA</a:t>
            </a:r>
            <a:r>
              <a:rPr lang="es-ES" dirty="0"/>
              <a:t>, B</a:t>
            </a:r>
            <a:r>
              <a:rPr lang="es-ES" baseline="30000" dirty="0"/>
              <a:t>EA</a:t>
            </a:r>
            <a:r>
              <a:rPr lang="es-ES" dirty="0"/>
              <a:t>, C</a:t>
            </a:r>
            <a:r>
              <a:rPr lang="es-ES" baseline="30000" dirty="0"/>
              <a:t>EA</a:t>
            </a:r>
          </a:p>
          <a:p>
            <a:r>
              <a:rPr lang="es-ES" dirty="0"/>
              <a:t>Bob elije una de esas cartas para Alice y devuelve las dos encriptadas: B</a:t>
            </a:r>
            <a:r>
              <a:rPr lang="es-ES" baseline="30000" dirty="0"/>
              <a:t>EA EB</a:t>
            </a:r>
            <a:r>
              <a:rPr lang="es-ES" dirty="0"/>
              <a:t>,C</a:t>
            </a:r>
            <a:r>
              <a:rPr lang="es-ES" baseline="30000" dirty="0"/>
              <a:t>EA EB</a:t>
            </a:r>
            <a:endParaRPr lang="es-ES" dirty="0"/>
          </a:p>
          <a:p>
            <a:r>
              <a:rPr lang="es-ES" dirty="0"/>
              <a:t>Alice decodifica ambas cartas y manda una a Bob: B</a:t>
            </a:r>
            <a:r>
              <a:rPr lang="es-ES" baseline="30000" dirty="0"/>
              <a:t>EB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0B94B67-2C5F-0248-8BC5-CECBA1DD47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38" r="17576"/>
          <a:stretch/>
        </p:blipFill>
        <p:spPr>
          <a:xfrm>
            <a:off x="5181601" y="0"/>
            <a:ext cx="70103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176464" y="1825624"/>
            <a:ext cx="4876799" cy="3949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494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0827648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s-ES" sz="440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68909F-3801-AA45-A36D-CC8339016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Enfoque </a:t>
            </a:r>
            <a:r>
              <a:rPr lang="es-ES" i="1" dirty="0" err="1" smtClean="0"/>
              <a:t>naive</a:t>
            </a:r>
            <a:endParaRPr lang="en-US" i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45114B5B-040A-7F4A-AE02-01E58340AA17}"/>
              </a:ext>
            </a:extLst>
          </p:cNvPr>
          <p:cNvSpPr txBox="1">
            <a:spLocks/>
          </p:cNvSpPr>
          <p:nvPr/>
        </p:nvSpPr>
        <p:spPr>
          <a:xfrm>
            <a:off x="1638620" y="1878748"/>
            <a:ext cx="5855874" cy="2872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3200" dirty="0"/>
              <a:t>X= 010101001001110010…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3200" i="1" dirty="0"/>
              <a:t>e</a:t>
            </a:r>
            <a:r>
              <a:rPr lang="es-ES" sz="3200" i="1" dirty="0" smtClean="0"/>
              <a:t>= </a:t>
            </a:r>
            <a:r>
              <a:rPr lang="es-ES" sz="3200" dirty="0"/>
              <a:t>110100100110010010</a:t>
            </a:r>
            <a:r>
              <a:rPr lang="es-ES" sz="3200" i="1" dirty="0"/>
              <a:t>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3200" i="1" dirty="0"/>
              <a:t>Y= </a:t>
            </a:r>
            <a:r>
              <a:rPr lang="es-ES" sz="3200" dirty="0"/>
              <a:t>100001101111100000…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3200" dirty="0" smtClean="0"/>
              <a:t>d</a:t>
            </a:r>
            <a:r>
              <a:rPr lang="es-ES" sz="3200" dirty="0" smtClean="0"/>
              <a:t>=e</a:t>
            </a:r>
            <a:endParaRPr lang="es-ES" sz="32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31845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4030F6-EC11-5447-BF8E-F3942B1AD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Póker electrónico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30F4790-332C-534C-A243-A6F6AA944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343400" cy="4351338"/>
          </a:xfrm>
        </p:spPr>
        <p:txBody>
          <a:bodyPr>
            <a:normAutofit/>
          </a:bodyPr>
          <a:lstStyle/>
          <a:p>
            <a:r>
              <a:rPr lang="es-ES" dirty="0"/>
              <a:t>Tres cartas A, B, C</a:t>
            </a:r>
          </a:p>
          <a:p>
            <a:r>
              <a:rPr lang="es-ES" dirty="0"/>
              <a:t>Alice genera A</a:t>
            </a:r>
            <a:r>
              <a:rPr lang="es-ES" baseline="30000" dirty="0"/>
              <a:t>EA</a:t>
            </a:r>
            <a:r>
              <a:rPr lang="es-ES" dirty="0"/>
              <a:t>, B</a:t>
            </a:r>
            <a:r>
              <a:rPr lang="es-ES" baseline="30000" dirty="0"/>
              <a:t>EA</a:t>
            </a:r>
            <a:r>
              <a:rPr lang="es-ES" dirty="0"/>
              <a:t>, C</a:t>
            </a:r>
            <a:r>
              <a:rPr lang="es-ES" baseline="30000" dirty="0"/>
              <a:t>EA</a:t>
            </a:r>
          </a:p>
          <a:p>
            <a:r>
              <a:rPr lang="es-ES" dirty="0"/>
              <a:t>Bob elije una de esas cartas para Alice y devuelve las dos encriptadas: B</a:t>
            </a:r>
            <a:r>
              <a:rPr lang="es-ES" baseline="30000" dirty="0"/>
              <a:t>EA EB</a:t>
            </a:r>
            <a:r>
              <a:rPr lang="es-ES" dirty="0"/>
              <a:t>,C</a:t>
            </a:r>
            <a:r>
              <a:rPr lang="es-ES" baseline="30000" dirty="0"/>
              <a:t>EA EB</a:t>
            </a:r>
            <a:endParaRPr lang="es-ES" dirty="0"/>
          </a:p>
          <a:p>
            <a:r>
              <a:rPr lang="es-ES" dirty="0"/>
              <a:t>Alice decodifica ambas cartas y manda una a Bob: B</a:t>
            </a:r>
            <a:r>
              <a:rPr lang="es-ES" baseline="30000" dirty="0"/>
              <a:t>EB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0B94B67-2C5F-0248-8BC5-CECBA1DD47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38" r="17576"/>
          <a:stretch/>
        </p:blipFill>
        <p:spPr>
          <a:xfrm>
            <a:off x="5181601" y="0"/>
            <a:ext cx="70103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176464" y="2374232"/>
            <a:ext cx="4876799" cy="3400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31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4030F6-EC11-5447-BF8E-F3942B1AD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Póker electrónico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30F4790-332C-534C-A243-A6F6AA944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343400" cy="4351338"/>
          </a:xfrm>
        </p:spPr>
        <p:txBody>
          <a:bodyPr>
            <a:normAutofit/>
          </a:bodyPr>
          <a:lstStyle/>
          <a:p>
            <a:r>
              <a:rPr lang="es-ES" dirty="0"/>
              <a:t>Tres cartas A, B, C</a:t>
            </a:r>
          </a:p>
          <a:p>
            <a:r>
              <a:rPr lang="es-ES" dirty="0"/>
              <a:t>Alice genera A</a:t>
            </a:r>
            <a:r>
              <a:rPr lang="es-ES" baseline="30000" dirty="0"/>
              <a:t>EA</a:t>
            </a:r>
            <a:r>
              <a:rPr lang="es-ES" dirty="0"/>
              <a:t>, B</a:t>
            </a:r>
            <a:r>
              <a:rPr lang="es-ES" baseline="30000" dirty="0"/>
              <a:t>EA</a:t>
            </a:r>
            <a:r>
              <a:rPr lang="es-ES" dirty="0"/>
              <a:t>, C</a:t>
            </a:r>
            <a:r>
              <a:rPr lang="es-ES" baseline="30000" dirty="0"/>
              <a:t>EA</a:t>
            </a:r>
          </a:p>
          <a:p>
            <a:r>
              <a:rPr lang="es-ES" dirty="0"/>
              <a:t>Bob elije una de esas cartas para Alice y devuelve las dos encriptadas: B</a:t>
            </a:r>
            <a:r>
              <a:rPr lang="es-ES" baseline="30000" dirty="0"/>
              <a:t>EA EB</a:t>
            </a:r>
            <a:r>
              <a:rPr lang="es-ES" dirty="0"/>
              <a:t>,C</a:t>
            </a:r>
            <a:r>
              <a:rPr lang="es-ES" baseline="30000" dirty="0"/>
              <a:t>EA EB</a:t>
            </a:r>
            <a:endParaRPr lang="es-ES" dirty="0"/>
          </a:p>
          <a:p>
            <a:r>
              <a:rPr lang="es-ES" dirty="0"/>
              <a:t>Alice decodifica ambas cartas y manda una a Bob: B</a:t>
            </a:r>
            <a:r>
              <a:rPr lang="es-ES" baseline="30000" dirty="0"/>
              <a:t>EB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0B94B67-2C5F-0248-8BC5-CECBA1DD47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38" r="17576"/>
          <a:stretch/>
        </p:blipFill>
        <p:spPr>
          <a:xfrm>
            <a:off x="5181601" y="0"/>
            <a:ext cx="70103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176464" y="2839453"/>
            <a:ext cx="4876799" cy="29357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77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4030F6-EC11-5447-BF8E-F3942B1AD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Póker electrónico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30F4790-332C-534C-A243-A6F6AA944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343400" cy="4351338"/>
          </a:xfrm>
        </p:spPr>
        <p:txBody>
          <a:bodyPr>
            <a:normAutofit/>
          </a:bodyPr>
          <a:lstStyle/>
          <a:p>
            <a:r>
              <a:rPr lang="es-ES" dirty="0"/>
              <a:t>Tres cartas A, B, C</a:t>
            </a:r>
          </a:p>
          <a:p>
            <a:r>
              <a:rPr lang="es-ES" dirty="0"/>
              <a:t>Alice genera A</a:t>
            </a:r>
            <a:r>
              <a:rPr lang="es-ES" baseline="30000" dirty="0"/>
              <a:t>EA</a:t>
            </a:r>
            <a:r>
              <a:rPr lang="es-ES" dirty="0"/>
              <a:t>, B</a:t>
            </a:r>
            <a:r>
              <a:rPr lang="es-ES" baseline="30000" dirty="0"/>
              <a:t>EA</a:t>
            </a:r>
            <a:r>
              <a:rPr lang="es-ES" dirty="0"/>
              <a:t>, C</a:t>
            </a:r>
            <a:r>
              <a:rPr lang="es-ES" baseline="30000" dirty="0"/>
              <a:t>EA</a:t>
            </a:r>
          </a:p>
          <a:p>
            <a:r>
              <a:rPr lang="es-ES" dirty="0"/>
              <a:t>Bob elije una de esas cartas para Alice y devuelve las dos encriptadas: B</a:t>
            </a:r>
            <a:r>
              <a:rPr lang="es-ES" baseline="30000" dirty="0"/>
              <a:t>EA EB</a:t>
            </a:r>
            <a:r>
              <a:rPr lang="es-ES" dirty="0"/>
              <a:t>,C</a:t>
            </a:r>
            <a:r>
              <a:rPr lang="es-ES" baseline="30000" dirty="0"/>
              <a:t>EA EB</a:t>
            </a:r>
            <a:endParaRPr lang="es-ES" dirty="0"/>
          </a:p>
          <a:p>
            <a:r>
              <a:rPr lang="es-ES" dirty="0"/>
              <a:t>Alice decodifica ambas cartas y manda una a Bob: B</a:t>
            </a:r>
            <a:r>
              <a:rPr lang="es-ES" baseline="30000" dirty="0"/>
              <a:t>EB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0B94B67-2C5F-0248-8BC5-CECBA1DD47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38" r="17576"/>
          <a:stretch/>
        </p:blipFill>
        <p:spPr>
          <a:xfrm>
            <a:off x="5181601" y="0"/>
            <a:ext cx="70103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176464" y="4459705"/>
            <a:ext cx="4876799" cy="1315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66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4030F6-EC11-5447-BF8E-F3942B1AD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Póker electrónico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30F4790-332C-534C-A243-A6F6AA944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343400" cy="4351338"/>
          </a:xfrm>
        </p:spPr>
        <p:txBody>
          <a:bodyPr>
            <a:normAutofit/>
          </a:bodyPr>
          <a:lstStyle/>
          <a:p>
            <a:r>
              <a:rPr lang="es-ES" dirty="0"/>
              <a:t>Tres cartas A, B, C</a:t>
            </a:r>
          </a:p>
          <a:p>
            <a:r>
              <a:rPr lang="es-ES" dirty="0"/>
              <a:t>Alice genera A</a:t>
            </a:r>
            <a:r>
              <a:rPr lang="es-ES" baseline="30000" dirty="0"/>
              <a:t>EA</a:t>
            </a:r>
            <a:r>
              <a:rPr lang="es-ES" dirty="0"/>
              <a:t>, B</a:t>
            </a:r>
            <a:r>
              <a:rPr lang="es-ES" baseline="30000" dirty="0"/>
              <a:t>EA</a:t>
            </a:r>
            <a:r>
              <a:rPr lang="es-ES" dirty="0"/>
              <a:t>, C</a:t>
            </a:r>
            <a:r>
              <a:rPr lang="es-ES" baseline="30000" dirty="0"/>
              <a:t>EA</a:t>
            </a:r>
          </a:p>
          <a:p>
            <a:r>
              <a:rPr lang="es-ES" dirty="0"/>
              <a:t>Bob elije una de esas cartas para Alice y devuelve las dos encriptadas: B</a:t>
            </a:r>
            <a:r>
              <a:rPr lang="es-ES" baseline="30000" dirty="0"/>
              <a:t>EA EB</a:t>
            </a:r>
            <a:r>
              <a:rPr lang="es-ES" dirty="0"/>
              <a:t>,C</a:t>
            </a:r>
            <a:r>
              <a:rPr lang="es-ES" baseline="30000" dirty="0"/>
              <a:t>EA EB</a:t>
            </a:r>
            <a:endParaRPr lang="es-ES" dirty="0"/>
          </a:p>
          <a:p>
            <a:r>
              <a:rPr lang="es-ES" dirty="0"/>
              <a:t>Alice decodifica ambas cartas y manda una a Bob: B</a:t>
            </a:r>
            <a:r>
              <a:rPr lang="es-ES" baseline="30000" dirty="0"/>
              <a:t>EB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0B94B67-2C5F-0248-8BC5-CECBA1DD47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38" r="17576"/>
          <a:stretch/>
        </p:blipFill>
        <p:spPr>
          <a:xfrm>
            <a:off x="5181601" y="0"/>
            <a:ext cx="70103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2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763871-BB60-4F40-A6EA-E50FF2B1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524623D-C380-3F40-8B46-B95DE62B7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343401" cy="4639343"/>
          </a:xfrm>
        </p:spPr>
        <p:txBody>
          <a:bodyPr/>
          <a:lstStyle/>
          <a:p>
            <a:r>
              <a:rPr lang="es-ES" dirty="0"/>
              <a:t>Cartas diferentes</a:t>
            </a:r>
          </a:p>
          <a:p>
            <a:r>
              <a:rPr lang="es-ES" dirty="0"/>
              <a:t>Probabilidades justas</a:t>
            </a:r>
          </a:p>
          <a:p>
            <a:r>
              <a:rPr lang="es-ES" dirty="0"/>
              <a:t>Cada quién conoce su propia carta antes de anunciarla</a:t>
            </a:r>
          </a:p>
          <a:p>
            <a:r>
              <a:rPr lang="es-ES" dirty="0"/>
              <a:t>Un juicio electrónico podría determinar el resultado sin ambigüedad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2A3463F-26E4-314D-B556-C74C1ACC51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38" r="17576"/>
          <a:stretch/>
        </p:blipFill>
        <p:spPr>
          <a:xfrm>
            <a:off x="5181601" y="0"/>
            <a:ext cx="7010399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xmlns="" id="{8BEFEC00-6D4D-774B-8AC5-82F4802E864D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Póker electrónico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65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3F2D89-3695-5C44-BDFA-D0929FFBE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interactivas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82844DB-1B56-624E-8755-FCBD44138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147" cy="4351338"/>
          </a:xfrm>
        </p:spPr>
        <p:txBody>
          <a:bodyPr/>
          <a:lstStyle/>
          <a:p>
            <a:r>
              <a:rPr lang="es-ES" dirty="0"/>
              <a:t>Existe agente A con poder EXP y agente B con poder </a:t>
            </a:r>
            <a:r>
              <a:rPr lang="es-ES" dirty="0" err="1"/>
              <a:t>polinomial</a:t>
            </a:r>
            <a:endParaRPr lang="es-ES" dirty="0"/>
          </a:p>
          <a:p>
            <a:r>
              <a:rPr lang="es-ES" dirty="0"/>
              <a:t>Agente B no confía en aseveraciones de agente A</a:t>
            </a:r>
          </a:p>
          <a:p>
            <a:r>
              <a:rPr lang="es-ES" dirty="0"/>
              <a:t>Agente B envía a A proposiciones y A le dice si son aceptables o no</a:t>
            </a:r>
          </a:p>
          <a:p>
            <a:r>
              <a:rPr lang="es-ES" dirty="0"/>
              <a:t>Agente B usa aleatoriedad para:</a:t>
            </a:r>
          </a:p>
          <a:p>
            <a:pPr lvl="1"/>
            <a:r>
              <a:rPr lang="es-ES" dirty="0"/>
              <a:t>Para revisar honestidad de A</a:t>
            </a:r>
          </a:p>
          <a:p>
            <a:pPr lvl="1"/>
            <a:r>
              <a:rPr lang="es-ES" dirty="0"/>
              <a:t>Para evaluar lo que quiere saber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550BE77-3A81-144D-BF4B-0ACFD2937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0"/>
            <a:ext cx="4058653" cy="6892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349153" y="2796988"/>
            <a:ext cx="7624954" cy="34674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918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3F2D89-3695-5C44-BDFA-D0929FFBE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interactivas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82844DB-1B56-624E-8755-FCBD44138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147" cy="4351338"/>
          </a:xfrm>
        </p:spPr>
        <p:txBody>
          <a:bodyPr/>
          <a:lstStyle/>
          <a:p>
            <a:r>
              <a:rPr lang="es-ES" dirty="0"/>
              <a:t>Existe agente A con poder EXP y agente B con poder </a:t>
            </a:r>
            <a:r>
              <a:rPr lang="es-ES" dirty="0" err="1"/>
              <a:t>polinomial</a:t>
            </a:r>
            <a:endParaRPr lang="es-ES" dirty="0"/>
          </a:p>
          <a:p>
            <a:r>
              <a:rPr lang="es-ES" dirty="0"/>
              <a:t>Agente B no confía en aseveraciones de agente A</a:t>
            </a:r>
          </a:p>
          <a:p>
            <a:r>
              <a:rPr lang="es-ES" dirty="0"/>
              <a:t>Agente B envía a A proposiciones y A le dice si son aceptables o no</a:t>
            </a:r>
          </a:p>
          <a:p>
            <a:r>
              <a:rPr lang="es-ES" dirty="0"/>
              <a:t>Agente B usa aleatoriedad para:</a:t>
            </a:r>
          </a:p>
          <a:p>
            <a:pPr lvl="1"/>
            <a:r>
              <a:rPr lang="es-ES" dirty="0"/>
              <a:t>Para revisar honestidad de A</a:t>
            </a:r>
          </a:p>
          <a:p>
            <a:pPr lvl="1"/>
            <a:r>
              <a:rPr lang="es-ES" dirty="0"/>
              <a:t>Para evaluar lo que quiere saber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550BE77-3A81-144D-BF4B-0ACFD2937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0"/>
            <a:ext cx="4058653" cy="6892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349153" y="3509682"/>
            <a:ext cx="7624954" cy="27547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24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3F2D89-3695-5C44-BDFA-D0929FFBE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interactivas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82844DB-1B56-624E-8755-FCBD44138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147" cy="4351338"/>
          </a:xfrm>
        </p:spPr>
        <p:txBody>
          <a:bodyPr/>
          <a:lstStyle/>
          <a:p>
            <a:r>
              <a:rPr lang="es-ES" dirty="0"/>
              <a:t>Existe agente A con poder EXP y agente B con poder </a:t>
            </a:r>
            <a:r>
              <a:rPr lang="es-ES" dirty="0" err="1"/>
              <a:t>polinomial</a:t>
            </a:r>
            <a:endParaRPr lang="es-ES" dirty="0"/>
          </a:p>
          <a:p>
            <a:r>
              <a:rPr lang="es-ES" dirty="0"/>
              <a:t>Agente B no confía en aseveraciones de agente A</a:t>
            </a:r>
          </a:p>
          <a:p>
            <a:r>
              <a:rPr lang="es-ES" dirty="0"/>
              <a:t>Agente B envía a A proposiciones y A le dice si son aceptables o no</a:t>
            </a:r>
          </a:p>
          <a:p>
            <a:r>
              <a:rPr lang="es-ES" dirty="0"/>
              <a:t>Agente B usa aleatoriedad para:</a:t>
            </a:r>
          </a:p>
          <a:p>
            <a:pPr lvl="1"/>
            <a:r>
              <a:rPr lang="es-ES" dirty="0"/>
              <a:t>Para revisar honestidad de A</a:t>
            </a:r>
          </a:p>
          <a:p>
            <a:pPr lvl="1"/>
            <a:r>
              <a:rPr lang="es-ES" dirty="0"/>
              <a:t>Para evaluar lo que quiere saber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550BE77-3A81-144D-BF4B-0ACFD2937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0"/>
            <a:ext cx="4058653" cy="6892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349153" y="4558553"/>
            <a:ext cx="7624954" cy="17059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545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3F2D89-3695-5C44-BDFA-D0929FFBE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interactivas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82844DB-1B56-624E-8755-FCBD44138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147" cy="4351338"/>
          </a:xfrm>
        </p:spPr>
        <p:txBody>
          <a:bodyPr/>
          <a:lstStyle/>
          <a:p>
            <a:r>
              <a:rPr lang="es-ES" dirty="0"/>
              <a:t>Existe agente A con poder EXP y agente B con poder </a:t>
            </a:r>
            <a:r>
              <a:rPr lang="es-ES" dirty="0" err="1"/>
              <a:t>polinomial</a:t>
            </a:r>
            <a:endParaRPr lang="es-ES" dirty="0"/>
          </a:p>
          <a:p>
            <a:r>
              <a:rPr lang="es-ES" dirty="0"/>
              <a:t>Agente B no confía en aseveraciones de agente A</a:t>
            </a:r>
          </a:p>
          <a:p>
            <a:r>
              <a:rPr lang="es-ES" dirty="0"/>
              <a:t>Agente B envía a A proposiciones y A le dice si son aceptables o no</a:t>
            </a:r>
          </a:p>
          <a:p>
            <a:r>
              <a:rPr lang="es-ES" dirty="0"/>
              <a:t>Agente B usa aleatoriedad para:</a:t>
            </a:r>
          </a:p>
          <a:p>
            <a:pPr lvl="1"/>
            <a:r>
              <a:rPr lang="es-ES" dirty="0"/>
              <a:t>Para revisar honestidad de A</a:t>
            </a:r>
          </a:p>
          <a:p>
            <a:pPr lvl="1"/>
            <a:r>
              <a:rPr lang="es-ES" dirty="0"/>
              <a:t>Para evaluar lo que quiere saber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550BE77-3A81-144D-BF4B-0ACFD2937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0"/>
            <a:ext cx="4058653" cy="6892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349153" y="4961965"/>
            <a:ext cx="7624954" cy="1302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942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3F2D89-3695-5C44-BDFA-D0929FFBE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interactivas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82844DB-1B56-624E-8755-FCBD44138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147" cy="4351338"/>
          </a:xfrm>
        </p:spPr>
        <p:txBody>
          <a:bodyPr/>
          <a:lstStyle/>
          <a:p>
            <a:r>
              <a:rPr lang="es-ES" dirty="0"/>
              <a:t>Existe agente A con poder EXP y agente B con poder </a:t>
            </a:r>
            <a:r>
              <a:rPr lang="es-ES" dirty="0" err="1"/>
              <a:t>polinomial</a:t>
            </a:r>
            <a:endParaRPr lang="es-ES" dirty="0"/>
          </a:p>
          <a:p>
            <a:r>
              <a:rPr lang="es-ES" dirty="0"/>
              <a:t>Agente B no confía en aseveraciones de agente A</a:t>
            </a:r>
          </a:p>
          <a:p>
            <a:r>
              <a:rPr lang="es-ES" dirty="0"/>
              <a:t>Agente B envía a A proposiciones y A le dice si son aceptables o no</a:t>
            </a:r>
          </a:p>
          <a:p>
            <a:r>
              <a:rPr lang="es-ES" dirty="0"/>
              <a:t>Agente B usa aleatoriedad para:</a:t>
            </a:r>
          </a:p>
          <a:p>
            <a:pPr lvl="1"/>
            <a:r>
              <a:rPr lang="es-ES" dirty="0"/>
              <a:t>Para revisar honestidad de A</a:t>
            </a:r>
          </a:p>
          <a:p>
            <a:pPr lvl="1"/>
            <a:r>
              <a:rPr lang="es-ES" dirty="0"/>
              <a:t>Para evaluar lo que quiere saber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550BE77-3A81-144D-BF4B-0ACFD2937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0"/>
            <a:ext cx="4058653" cy="6892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349153" y="5311587"/>
            <a:ext cx="7624954" cy="952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14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7DE986-CED5-5541-9C3E-54D41FD25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 de imposibilidad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B7370A74-123C-C043-9C64-6E4CC725C296}"/>
              </a:ext>
            </a:extLst>
          </p:cNvPr>
          <p:cNvSpPr/>
          <p:nvPr/>
        </p:nvSpPr>
        <p:spPr>
          <a:xfrm>
            <a:off x="0" y="4354694"/>
            <a:ext cx="12344400" cy="28408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4356B1C-EFD3-024D-A1B9-1F0392183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4354694"/>
            <a:ext cx="12516530" cy="25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20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3F2D89-3695-5C44-BDFA-D0929FFBE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interactivas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82844DB-1B56-624E-8755-FCBD44138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147" cy="4351338"/>
          </a:xfrm>
        </p:spPr>
        <p:txBody>
          <a:bodyPr/>
          <a:lstStyle/>
          <a:p>
            <a:r>
              <a:rPr lang="es-ES" dirty="0"/>
              <a:t>Existe agente A con poder EXP y agente B con poder </a:t>
            </a:r>
            <a:r>
              <a:rPr lang="es-ES" dirty="0" err="1"/>
              <a:t>polinomial</a:t>
            </a:r>
            <a:endParaRPr lang="es-ES" dirty="0"/>
          </a:p>
          <a:p>
            <a:r>
              <a:rPr lang="es-ES" dirty="0"/>
              <a:t>Agente B no confía en aseveraciones de agente A</a:t>
            </a:r>
          </a:p>
          <a:p>
            <a:r>
              <a:rPr lang="es-ES" dirty="0"/>
              <a:t>Agente B envía a A proposiciones y A le dice si son aceptables o no</a:t>
            </a:r>
          </a:p>
          <a:p>
            <a:r>
              <a:rPr lang="es-ES" dirty="0"/>
              <a:t>Agente B usa aleatoriedad para:</a:t>
            </a:r>
          </a:p>
          <a:p>
            <a:pPr lvl="1"/>
            <a:r>
              <a:rPr lang="es-ES" dirty="0"/>
              <a:t>Para revisar honestidad de A</a:t>
            </a:r>
          </a:p>
          <a:p>
            <a:pPr lvl="1"/>
            <a:r>
              <a:rPr lang="es-ES" dirty="0"/>
              <a:t>Para evaluar lo que quiere saber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550BE77-3A81-144D-BF4B-0ACFD2937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0"/>
            <a:ext cx="4058653" cy="689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39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D9B5CA-ADAE-4346-AE46-3CA63B99B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 de isomorfismo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2983499-9AB6-964B-8E51-FFC7571E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86600" cy="4351338"/>
          </a:xfrm>
        </p:spPr>
        <p:txBody>
          <a:bodyPr/>
          <a:lstStyle/>
          <a:p>
            <a:r>
              <a:rPr lang="es-ES" dirty="0"/>
              <a:t>B quiere saber si G y H son </a:t>
            </a:r>
            <a:r>
              <a:rPr lang="es-ES" dirty="0" err="1"/>
              <a:t>isomórficas</a:t>
            </a:r>
            <a:endParaRPr lang="es-ES" dirty="0"/>
          </a:p>
          <a:p>
            <a:r>
              <a:rPr lang="es-ES" dirty="0"/>
              <a:t>B envía con probabilidad k a A (</a:t>
            </a:r>
            <a:r>
              <a:rPr lang="es-ES" dirty="0" err="1"/>
              <a:t>G,Per</a:t>
            </a:r>
            <a:r>
              <a:rPr lang="es-ES" dirty="0"/>
              <a:t>(G))</a:t>
            </a:r>
          </a:p>
          <a:p>
            <a:r>
              <a:rPr lang="es-ES" dirty="0"/>
              <a:t>B envía con probabilidad 1-k a A (G, Per(H))</a:t>
            </a:r>
          </a:p>
          <a:p>
            <a:endParaRPr lang="es-ES" dirty="0"/>
          </a:p>
          <a:p>
            <a:r>
              <a:rPr lang="es-ES" dirty="0"/>
              <a:t>Si A miente, debe atinarle a la respuesta en (2^n) ocasiones, con n turnos</a:t>
            </a:r>
          </a:p>
          <a:p>
            <a:r>
              <a:rPr lang="es-ES" dirty="0"/>
              <a:t>La probabilidad de que B sea engañado es 1/2^n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115AC91-BB55-844C-B004-E93BFE2D9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0"/>
            <a:ext cx="4058653" cy="6892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349153" y="2259106"/>
            <a:ext cx="7624954" cy="4005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8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D9B5CA-ADAE-4346-AE46-3CA63B99B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 de isomorfismo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2983499-9AB6-964B-8E51-FFC7571E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86600" cy="4351338"/>
          </a:xfrm>
        </p:spPr>
        <p:txBody>
          <a:bodyPr/>
          <a:lstStyle/>
          <a:p>
            <a:r>
              <a:rPr lang="es-ES" dirty="0"/>
              <a:t>B quiere saber si G y H son </a:t>
            </a:r>
            <a:r>
              <a:rPr lang="es-ES" dirty="0" err="1"/>
              <a:t>isomórficas</a:t>
            </a:r>
            <a:endParaRPr lang="es-ES" dirty="0"/>
          </a:p>
          <a:p>
            <a:r>
              <a:rPr lang="es-ES" dirty="0"/>
              <a:t>B envía con probabilidad k a A (</a:t>
            </a:r>
            <a:r>
              <a:rPr lang="es-ES" dirty="0" err="1"/>
              <a:t>G,Per</a:t>
            </a:r>
            <a:r>
              <a:rPr lang="es-ES" dirty="0"/>
              <a:t>(G))</a:t>
            </a:r>
          </a:p>
          <a:p>
            <a:r>
              <a:rPr lang="es-ES" dirty="0"/>
              <a:t>B envía con probabilidad 1-k a A (G, Per(H))</a:t>
            </a:r>
          </a:p>
          <a:p>
            <a:endParaRPr lang="es-ES" dirty="0"/>
          </a:p>
          <a:p>
            <a:r>
              <a:rPr lang="es-ES" dirty="0"/>
              <a:t>Si A miente, debe atinarle a la respuesta en (2^n) ocasiones, con n turnos</a:t>
            </a:r>
          </a:p>
          <a:p>
            <a:r>
              <a:rPr lang="es-ES" dirty="0"/>
              <a:t>La probabilidad de que B sea engañado es 1/2^n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115AC91-BB55-844C-B004-E93BFE2D9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0"/>
            <a:ext cx="4058653" cy="6892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349153" y="2877671"/>
            <a:ext cx="7624954" cy="3386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569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D9B5CA-ADAE-4346-AE46-3CA63B99B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 de isomorfismo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2983499-9AB6-964B-8E51-FFC7571E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86600" cy="4351338"/>
          </a:xfrm>
        </p:spPr>
        <p:txBody>
          <a:bodyPr/>
          <a:lstStyle/>
          <a:p>
            <a:r>
              <a:rPr lang="es-ES" dirty="0"/>
              <a:t>B quiere saber si G y H son </a:t>
            </a:r>
            <a:r>
              <a:rPr lang="es-ES" dirty="0" err="1"/>
              <a:t>isomórficas</a:t>
            </a:r>
            <a:endParaRPr lang="es-ES" dirty="0"/>
          </a:p>
          <a:p>
            <a:r>
              <a:rPr lang="es-ES" dirty="0"/>
              <a:t>B envía con probabilidad k a A (</a:t>
            </a:r>
            <a:r>
              <a:rPr lang="es-ES" dirty="0" err="1"/>
              <a:t>G,Per</a:t>
            </a:r>
            <a:r>
              <a:rPr lang="es-ES" dirty="0"/>
              <a:t>(G))</a:t>
            </a:r>
          </a:p>
          <a:p>
            <a:r>
              <a:rPr lang="es-ES" dirty="0"/>
              <a:t>B envía con probabilidad 1-k a A (G, Per(H))</a:t>
            </a:r>
          </a:p>
          <a:p>
            <a:endParaRPr lang="es-ES" dirty="0"/>
          </a:p>
          <a:p>
            <a:r>
              <a:rPr lang="es-ES" dirty="0"/>
              <a:t>Si A miente, debe atinarle a la respuesta en (2^n) ocasiones, con n turnos</a:t>
            </a:r>
          </a:p>
          <a:p>
            <a:r>
              <a:rPr lang="es-ES" dirty="0"/>
              <a:t>La probabilidad de que B sea engañado es 1/2^n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115AC91-BB55-844C-B004-E93BFE2D9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0"/>
            <a:ext cx="4058653" cy="6892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349153" y="3576917"/>
            <a:ext cx="7624954" cy="2687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8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D9B5CA-ADAE-4346-AE46-3CA63B99B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 de isomorfismo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2983499-9AB6-964B-8E51-FFC7571E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86600" cy="4351338"/>
          </a:xfrm>
        </p:spPr>
        <p:txBody>
          <a:bodyPr/>
          <a:lstStyle/>
          <a:p>
            <a:r>
              <a:rPr lang="es-ES" dirty="0"/>
              <a:t>B quiere saber si G y H son </a:t>
            </a:r>
            <a:r>
              <a:rPr lang="es-ES" dirty="0" err="1"/>
              <a:t>isomórficas</a:t>
            </a:r>
            <a:endParaRPr lang="es-ES" dirty="0"/>
          </a:p>
          <a:p>
            <a:r>
              <a:rPr lang="es-ES" dirty="0"/>
              <a:t>B envía con probabilidad k a A (</a:t>
            </a:r>
            <a:r>
              <a:rPr lang="es-ES" dirty="0" err="1"/>
              <a:t>G,Per</a:t>
            </a:r>
            <a:r>
              <a:rPr lang="es-ES" dirty="0"/>
              <a:t>(G))</a:t>
            </a:r>
          </a:p>
          <a:p>
            <a:r>
              <a:rPr lang="es-ES" dirty="0"/>
              <a:t>B envía con probabilidad 1-k a A (G, Per(H))</a:t>
            </a:r>
          </a:p>
          <a:p>
            <a:endParaRPr lang="es-ES" dirty="0"/>
          </a:p>
          <a:p>
            <a:r>
              <a:rPr lang="es-ES" dirty="0"/>
              <a:t>Si A miente, debe atinarle a la respuesta en (2^n) ocasiones, con n turnos</a:t>
            </a:r>
          </a:p>
          <a:p>
            <a:r>
              <a:rPr lang="es-ES" dirty="0"/>
              <a:t>La probabilidad de que B sea engañado es 1/2^n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115AC91-BB55-844C-B004-E93BFE2D9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0"/>
            <a:ext cx="4058653" cy="6892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349153" y="4854388"/>
            <a:ext cx="7624954" cy="1410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28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D9B5CA-ADAE-4346-AE46-3CA63B99B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 de isomorfismo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2983499-9AB6-964B-8E51-FFC7571E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86600" cy="4351338"/>
          </a:xfrm>
        </p:spPr>
        <p:txBody>
          <a:bodyPr/>
          <a:lstStyle/>
          <a:p>
            <a:r>
              <a:rPr lang="es-ES" dirty="0"/>
              <a:t>B quiere saber si G y H son </a:t>
            </a:r>
            <a:r>
              <a:rPr lang="es-ES" dirty="0" err="1"/>
              <a:t>isomórficas</a:t>
            </a:r>
            <a:endParaRPr lang="es-ES" dirty="0"/>
          </a:p>
          <a:p>
            <a:r>
              <a:rPr lang="es-ES" dirty="0"/>
              <a:t>B envía con probabilidad k a A (</a:t>
            </a:r>
            <a:r>
              <a:rPr lang="es-ES" dirty="0" err="1"/>
              <a:t>G,Per</a:t>
            </a:r>
            <a:r>
              <a:rPr lang="es-ES" dirty="0"/>
              <a:t>(G))</a:t>
            </a:r>
          </a:p>
          <a:p>
            <a:r>
              <a:rPr lang="es-ES" dirty="0"/>
              <a:t>B envía con probabilidad 1-k a A (G, Per(H))</a:t>
            </a:r>
          </a:p>
          <a:p>
            <a:endParaRPr lang="es-ES" dirty="0"/>
          </a:p>
          <a:p>
            <a:r>
              <a:rPr lang="es-ES" dirty="0"/>
              <a:t>Si A miente, debe atinarle a la respuesta en (2^n) ocasiones, con n turnos</a:t>
            </a:r>
          </a:p>
          <a:p>
            <a:r>
              <a:rPr lang="es-ES" dirty="0"/>
              <a:t>La probabilidad de que B sea engañado es 1/2^n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115AC91-BB55-844C-B004-E93BFE2D9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0"/>
            <a:ext cx="4058653" cy="689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522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3304E1-26FD-B740-8BC0-A72754C9B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de cero conocimiento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E6F52F3-743F-FF40-86A3-171ACB5CD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A quiere mostrar que logró colorear la gráfica (V,E) con 3 colores</a:t>
            </a:r>
          </a:p>
          <a:p>
            <a:r>
              <a:rPr lang="es-ES" sz="2000" dirty="0"/>
              <a:t>Cada ronda, </a:t>
            </a:r>
            <a:r>
              <a:rPr lang="es-ES" sz="2000" dirty="0" err="1"/>
              <a:t>alice</a:t>
            </a:r>
            <a:r>
              <a:rPr lang="es-ES" sz="2000" dirty="0"/>
              <a:t> permuta los colores de forma aleatoria. Luego, genera llaves para cada nodo y encripta su color (encripta dos bits de forma separada)</a:t>
            </a:r>
          </a:p>
          <a:p>
            <a:r>
              <a:rPr lang="es-ES" sz="2000" dirty="0"/>
              <a:t>Bob elige una arista y Alice le da las llaves que </a:t>
            </a:r>
            <a:r>
              <a:rPr lang="es-ES" sz="2000" dirty="0" err="1"/>
              <a:t>desencriptan</a:t>
            </a:r>
            <a:r>
              <a:rPr lang="es-ES" sz="2000" dirty="0"/>
              <a:t> los nodos aledaños. Bob puede verificar que son correctos sin que la solución de Alice sea expuesta</a:t>
            </a:r>
          </a:p>
          <a:p>
            <a:r>
              <a:rPr lang="es-ES" sz="2000" dirty="0"/>
              <a:t>Si juegan la ronda suficientes veces, Bob puede minimizar la probabilidad de error de forma arbitraria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1C4B7A7-C796-6A43-8604-C081E31FE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7191"/>
            <a:ext cx="12192000" cy="51016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838200" y="2259107"/>
            <a:ext cx="10515599" cy="1913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2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3304E1-26FD-B740-8BC0-A72754C9B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de cero conocimiento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E6F52F3-743F-FF40-86A3-171ACB5CD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A quiere mostrar que logró colorear la gráfica (V,E) con 3 colores</a:t>
            </a:r>
          </a:p>
          <a:p>
            <a:r>
              <a:rPr lang="es-ES" sz="2000" dirty="0"/>
              <a:t>Cada ronda, </a:t>
            </a:r>
            <a:r>
              <a:rPr lang="es-ES" sz="2000" dirty="0" err="1"/>
              <a:t>alice</a:t>
            </a:r>
            <a:r>
              <a:rPr lang="es-ES" sz="2000" dirty="0"/>
              <a:t> permuta los colores de forma aleatoria. Luego, genera llaves para cada nodo y encripta su color (encripta dos bits de forma separada)</a:t>
            </a:r>
          </a:p>
          <a:p>
            <a:r>
              <a:rPr lang="es-ES" sz="2000" dirty="0"/>
              <a:t>Bob elige una arista y Alice le da las llaves que </a:t>
            </a:r>
            <a:r>
              <a:rPr lang="es-ES" sz="2000" dirty="0" err="1"/>
              <a:t>desencriptan</a:t>
            </a:r>
            <a:r>
              <a:rPr lang="es-ES" sz="2000" dirty="0"/>
              <a:t> los nodos aledaños. Bob puede verificar que son correctos sin que la solución de Alice sea expuesta</a:t>
            </a:r>
          </a:p>
          <a:p>
            <a:r>
              <a:rPr lang="es-ES" sz="2000" dirty="0"/>
              <a:t>Si juegan la ronda suficientes veces, Bob puede minimizar la probabilidad de error de forma arbitraria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1C4B7A7-C796-6A43-8604-C081E31FE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7191"/>
            <a:ext cx="12192000" cy="51016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838200" y="2877671"/>
            <a:ext cx="10515599" cy="1294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06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3304E1-26FD-B740-8BC0-A72754C9B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de cero conocimiento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E6F52F3-743F-FF40-86A3-171ACB5CD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A quiere mostrar que logró colorear la gráfica (V,E) con 3 colores</a:t>
            </a:r>
          </a:p>
          <a:p>
            <a:r>
              <a:rPr lang="es-ES" sz="2000" dirty="0"/>
              <a:t>Cada ronda, </a:t>
            </a:r>
            <a:r>
              <a:rPr lang="es-ES" sz="2000" dirty="0" err="1"/>
              <a:t>alice</a:t>
            </a:r>
            <a:r>
              <a:rPr lang="es-ES" sz="2000" dirty="0"/>
              <a:t> permuta los colores de forma aleatoria. Luego, genera llaves para cada nodo y encripta su color (encripta dos bits de forma separada)</a:t>
            </a:r>
          </a:p>
          <a:p>
            <a:r>
              <a:rPr lang="es-ES" sz="2000" dirty="0"/>
              <a:t>Bob elige una arista y Alice le da las llaves que </a:t>
            </a:r>
            <a:r>
              <a:rPr lang="es-ES" sz="2000" dirty="0" err="1"/>
              <a:t>desencriptan</a:t>
            </a:r>
            <a:r>
              <a:rPr lang="es-ES" sz="2000" dirty="0"/>
              <a:t> los nodos aledaños. Bob puede verificar que son correctos sin que la solución de Alice sea expuesta</a:t>
            </a:r>
          </a:p>
          <a:p>
            <a:r>
              <a:rPr lang="es-ES" sz="2000" dirty="0"/>
              <a:t>Si juegan la ronda suficientes veces, Bob puede minimizar la probabilidad de error de forma arbitraria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1C4B7A7-C796-6A43-8604-C081E31FE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7191"/>
            <a:ext cx="12192000" cy="51016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9CA01-2C17-AB4F-85A4-6C80A005309C}"/>
              </a:ext>
            </a:extLst>
          </p:cNvPr>
          <p:cNvSpPr/>
          <p:nvPr/>
        </p:nvSpPr>
        <p:spPr>
          <a:xfrm>
            <a:off x="838200" y="3536575"/>
            <a:ext cx="10515599" cy="635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4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3304E1-26FD-B740-8BC0-A72754C9B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de cero conocimiento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E6F52F3-743F-FF40-86A3-171ACB5CD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A quiere mostrar que logró colorear la gráfica (V,E) con 3 colores</a:t>
            </a:r>
          </a:p>
          <a:p>
            <a:r>
              <a:rPr lang="es-ES" sz="2000" dirty="0"/>
              <a:t>Cada ronda, </a:t>
            </a:r>
            <a:r>
              <a:rPr lang="es-ES" sz="2000" dirty="0" err="1"/>
              <a:t>alice</a:t>
            </a:r>
            <a:r>
              <a:rPr lang="es-ES" sz="2000" dirty="0"/>
              <a:t> permuta los colores de forma aleatoria. Luego, genera llaves para cada nodo y encripta su color (encripta dos bits de forma separada)</a:t>
            </a:r>
          </a:p>
          <a:p>
            <a:r>
              <a:rPr lang="es-ES" sz="2000" dirty="0"/>
              <a:t>Bob elige una arista y Alice le da las llaves que </a:t>
            </a:r>
            <a:r>
              <a:rPr lang="es-ES" sz="2000" dirty="0" err="1"/>
              <a:t>desencriptan</a:t>
            </a:r>
            <a:r>
              <a:rPr lang="es-ES" sz="2000" dirty="0"/>
              <a:t> los nodos aledaños. Bob puede verificar que son correctos sin que la solución de Alice sea expuesta</a:t>
            </a:r>
          </a:p>
          <a:p>
            <a:r>
              <a:rPr lang="es-ES" sz="2000" dirty="0"/>
              <a:t>Si juegan la ronda suficientes veces, Bob puede minimizar la probabilidad de error de forma arbitraria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1C4B7A7-C796-6A43-8604-C081E31FE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7191"/>
            <a:ext cx="12192000" cy="510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17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4162&quot;&gt;&lt;version val=&quot;27062&quot;/&gt;&lt;CPresentation id=&quot;1&quot;&gt;&lt;m_precDefaultNumber&gt;&lt;m_yearfmt&gt;&lt;begin val=&quot;0&quot;/&gt;&lt;end val=&quot;4&quot;/&gt;&lt;/m_yearfmt&gt;&lt;/m_precDefaultNumber&gt;&lt;m_precDefaultPercent&gt;&lt;m_yearfmt&gt;&lt;begin val=&quot;0&quot;/&gt;&lt;end val=&quot;4&quot;/&gt;&lt;/m_yearfmt&gt;&lt;/m_precDefaultPercent&gt;&lt;m_precDefaultDate&gt;&lt;m_yearfmt&gt;&lt;begin val=&quot;0&quot;/&gt;&lt;end val=&quot;4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2&quot;&gt;&lt;elem m_fUsage=&quot;1.00000000000000000000E+00&quot;&gt;&lt;m_msothmcolidx val=&quot;0&quot;/&gt;&lt;m_rgb r=&quot;15&quot; g=&quot;C2&quot; b=&quot;0C&quot;/&gt;&lt;m_nBrightness tagver0=&quot;26206&quot; tagname0=&quot;m_nBrightnessUNRECOGNIZED&quot; val=&quot;0&quot;/&gt;&lt;/elem&gt;&lt;elem m_fUsage=&quot;9.00000000000000022204E-01&quot;&gt;&lt;m_msothmcolidx val=&quot;0&quot;/&gt;&lt;m_rgb r=&quot;C1&quot; g=&quot;00&quot; b=&quot;00&quot;/&gt;&lt;m_nBrightness tagver0=&quot;26206&quot; tagname0=&quot;m_nBrightnessUNRECOGNIZED&quot; val=&quot;0&quot;/&gt;&lt;/elem&gt;&lt;/m_vecMRU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joxCmOvR26cG18Y17JD0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bvQj7ANQiGfoWo0OHm_m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bvQj7ANQiGfoWo0OHm_m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bvQj7ANQiGfoWo0OHm_m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iK0nxu_SMW3nMvvban7MQ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Nn40YRMS7234KprzoEdg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_sK6wnnS661hEFN79msA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_K97LPKRwq_wbFAKTlKiw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4703</TotalTime>
  <Words>4862</Words>
  <Application>Microsoft Office PowerPoint</Application>
  <PresentationFormat>Widescreen</PresentationFormat>
  <Paragraphs>678</Paragraphs>
  <Slides>100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100</vt:i4>
      </vt:variant>
    </vt:vector>
  </HeadingPairs>
  <TitlesOfParts>
    <vt:vector size="106" baseType="lpstr">
      <vt:lpstr>Arial</vt:lpstr>
      <vt:lpstr>Calibri</vt:lpstr>
      <vt:lpstr>Calibri Light</vt:lpstr>
      <vt:lpstr>Wingdings</vt:lpstr>
      <vt:lpstr>Office Theme</vt:lpstr>
      <vt:lpstr>think-cell Slide</vt:lpstr>
      <vt:lpstr>CRIPTOGRAFÍA Y LA CLASE UP</vt:lpstr>
      <vt:lpstr>Criptografía        Funciones de una sola vía  (OWF)</vt:lpstr>
      <vt:lpstr>PowerPoint Presentation</vt:lpstr>
      <vt:lpstr>PowerPoint Presentation</vt:lpstr>
      <vt:lpstr>PowerPoint Presentation</vt:lpstr>
      <vt:lpstr>PowerPoint Presentation</vt:lpstr>
      <vt:lpstr>Enfoque naive</vt:lpstr>
      <vt:lpstr>Enfoque naive</vt:lpstr>
      <vt:lpstr>Prueba de imposibilidad</vt:lpstr>
      <vt:lpstr>PowerPoint Presentation</vt:lpstr>
      <vt:lpstr>PowerPoint Presentation</vt:lpstr>
      <vt:lpstr>Criptografía antes</vt:lpstr>
      <vt:lpstr>Criptografía ahora</vt:lpstr>
      <vt:lpstr>Criptografía ahora</vt:lpstr>
      <vt:lpstr>Criptografía ahora</vt:lpstr>
      <vt:lpstr>Criptografía ahora</vt:lpstr>
      <vt:lpstr>Par de llave pública</vt:lpstr>
      <vt:lpstr>Par de llave pública</vt:lpstr>
      <vt:lpstr>PowerPoint Presentation</vt:lpstr>
      <vt:lpstr>PowerPoint Presentation</vt:lpstr>
      <vt:lpstr>PowerPoint Presentation</vt:lpstr>
      <vt:lpstr>PowerPoint Presentation</vt:lpstr>
      <vt:lpstr>Problema FNP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Corolario</vt:lpstr>
      <vt:lpstr>Corolario</vt:lpstr>
      <vt:lpstr>¿Existen OWF?</vt:lpstr>
      <vt:lpstr>¿Existen OWF?</vt:lpstr>
      <vt:lpstr>¿Existen OWF?</vt:lpstr>
      <vt:lpstr>¿Existen OWF?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Complejidad en la criptografía        Clase UP</vt:lpstr>
      <vt:lpstr>Clase 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Teorema: UP=P si y sólo si no hay OWF Si hay OWF, existe lenguaje en UP sin estar en P</vt:lpstr>
      <vt:lpstr>Teorema: UP=P si y sólo si no hay OWF UP contiene a propiamente P, existe una OWF</vt:lpstr>
      <vt:lpstr>Teorema: UP=P si y sólo si no hay OWF UP contiene a propiamente P, existe una OWF</vt:lpstr>
      <vt:lpstr>Teorema: UP=P si y sólo si no hay OWF UP contiene a propiamente P, existe una OWF</vt:lpstr>
      <vt:lpstr>Teorema: UP=P si y sólo si no hay OWF UP contiene a propiamente P, existe una OWF</vt:lpstr>
      <vt:lpstr>Para saber de OWF</vt:lpstr>
      <vt:lpstr>Para saber de OWF</vt:lpstr>
      <vt:lpstr>Para saber de OWF</vt:lpstr>
      <vt:lpstr>Complejidad mínima</vt:lpstr>
      <vt:lpstr>Complejidad mínima</vt:lpstr>
      <vt:lpstr>Complejidad mínima</vt:lpstr>
      <vt:lpstr>Aplicabilidad</vt:lpstr>
      <vt:lpstr>Aplicabilidad</vt:lpstr>
      <vt:lpstr>Aplicabilidad</vt:lpstr>
      <vt:lpstr>Aplicabilidad</vt:lpstr>
      <vt:lpstr>Aplicaciones de la criptografía       Puerta trampa y protocolos</vt:lpstr>
      <vt:lpstr>Puerta Trampa</vt:lpstr>
      <vt:lpstr>Puerta Trampa</vt:lpstr>
      <vt:lpstr>Puerta Trampa</vt:lpstr>
      <vt:lpstr>Criptografía aleatorizada</vt:lpstr>
      <vt:lpstr>Criptografía aleatorizada</vt:lpstr>
      <vt:lpstr>Criptografía aleatorizada</vt:lpstr>
      <vt:lpstr>Firmas</vt:lpstr>
      <vt:lpstr>Firmas</vt:lpstr>
      <vt:lpstr>Firmas</vt:lpstr>
      <vt:lpstr>Firmas</vt:lpstr>
      <vt:lpstr>Póker electrónico</vt:lpstr>
      <vt:lpstr>Póker electrónico</vt:lpstr>
      <vt:lpstr>Póker electrónico</vt:lpstr>
      <vt:lpstr>Póker electrónico</vt:lpstr>
      <vt:lpstr>Póker electrónico</vt:lpstr>
      <vt:lpstr>PowerPoint Presentation</vt:lpstr>
      <vt:lpstr>Pruebas interactivas</vt:lpstr>
      <vt:lpstr>Pruebas interactivas</vt:lpstr>
      <vt:lpstr>Pruebas interactivas</vt:lpstr>
      <vt:lpstr>Pruebas interactivas</vt:lpstr>
      <vt:lpstr>Pruebas interactivas</vt:lpstr>
      <vt:lpstr>Pruebas interactivas</vt:lpstr>
      <vt:lpstr>Prueba de isomorfismo</vt:lpstr>
      <vt:lpstr>Prueba de isomorfismo</vt:lpstr>
      <vt:lpstr>Prueba de isomorfismo</vt:lpstr>
      <vt:lpstr>Prueba de isomorfismo</vt:lpstr>
      <vt:lpstr>Prueba de isomorfismo</vt:lpstr>
      <vt:lpstr>Pruebas de cero conocimiento</vt:lpstr>
      <vt:lpstr>Pruebas de cero conocimiento</vt:lpstr>
      <vt:lpstr>Pruebas de cero conocimiento</vt:lpstr>
      <vt:lpstr>Pruebas de cero conocimiento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CRIPTOGRAFÍA Y LA CLASE UP</dc:title>
  <dc:creator>BERNARDO GARCIA BULLE BUENO</dc:creator>
  <cp:lastModifiedBy>Hidalgo, Eduardo</cp:lastModifiedBy>
  <cp:revision>47</cp:revision>
  <dcterms:created xsi:type="dcterms:W3CDTF">2018-11-24T02:16:30Z</dcterms:created>
  <dcterms:modified xsi:type="dcterms:W3CDTF">2018-11-27T17:56:27Z</dcterms:modified>
</cp:coreProperties>
</file>

<file path=docProps/thumbnail.jpeg>
</file>